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3" r:id="rId1"/>
  </p:sldMasterIdLst>
  <p:notesMasterIdLst>
    <p:notesMasterId r:id="rId54"/>
  </p:notesMasterIdLst>
  <p:handoutMasterIdLst>
    <p:handoutMasterId r:id="rId55"/>
  </p:handoutMasterIdLst>
  <p:sldIdLst>
    <p:sldId id="256" r:id="rId2"/>
    <p:sldId id="258" r:id="rId3"/>
    <p:sldId id="260" r:id="rId4"/>
    <p:sldId id="308" r:id="rId5"/>
    <p:sldId id="264" r:id="rId6"/>
    <p:sldId id="262" r:id="rId7"/>
    <p:sldId id="263" r:id="rId8"/>
    <p:sldId id="266" r:id="rId9"/>
    <p:sldId id="267" r:id="rId10"/>
    <p:sldId id="265" r:id="rId11"/>
    <p:sldId id="261" r:id="rId12"/>
    <p:sldId id="317" r:id="rId13"/>
    <p:sldId id="279" r:id="rId14"/>
    <p:sldId id="286" r:id="rId15"/>
    <p:sldId id="270" r:id="rId16"/>
    <p:sldId id="271" r:id="rId17"/>
    <p:sldId id="282" r:id="rId18"/>
    <p:sldId id="272" r:id="rId19"/>
    <p:sldId id="287" r:id="rId20"/>
    <p:sldId id="273" r:id="rId21"/>
    <p:sldId id="274" r:id="rId22"/>
    <p:sldId id="311" r:id="rId23"/>
    <p:sldId id="307" r:id="rId24"/>
    <p:sldId id="310" r:id="rId25"/>
    <p:sldId id="276" r:id="rId26"/>
    <p:sldId id="284" r:id="rId27"/>
    <p:sldId id="306" r:id="rId28"/>
    <p:sldId id="283" r:id="rId29"/>
    <p:sldId id="285" r:id="rId30"/>
    <p:sldId id="280" r:id="rId31"/>
    <p:sldId id="312" r:id="rId32"/>
    <p:sldId id="313" r:id="rId33"/>
    <p:sldId id="314" r:id="rId34"/>
    <p:sldId id="318" r:id="rId35"/>
    <p:sldId id="289" r:id="rId36"/>
    <p:sldId id="299" r:id="rId37"/>
    <p:sldId id="300" r:id="rId38"/>
    <p:sldId id="301" r:id="rId39"/>
    <p:sldId id="303" r:id="rId40"/>
    <p:sldId id="304" r:id="rId41"/>
    <p:sldId id="324" r:id="rId42"/>
    <p:sldId id="315" r:id="rId43"/>
    <p:sldId id="319" r:id="rId44"/>
    <p:sldId id="320" r:id="rId45"/>
    <p:sldId id="321" r:id="rId46"/>
    <p:sldId id="322" r:id="rId47"/>
    <p:sldId id="323" r:id="rId48"/>
    <p:sldId id="305" r:id="rId49"/>
    <p:sldId id="268" r:id="rId50"/>
    <p:sldId id="269" r:id="rId51"/>
    <p:sldId id="325" r:id="rId52"/>
    <p:sldId id="259" r:id="rId53"/>
  </p:sldIdLst>
  <p:sldSz cx="9144000" cy="6858000" type="screen4x3"/>
  <p:notesSz cx="9601200" cy="7315200"/>
  <p:defaultTextStyle>
    <a:defPPr>
      <a:defRPr lang="en-US"/>
    </a:defPPr>
    <a:lvl1pPr algn="l" rtl="0" eaLnBrk="0" fontAlgn="base" hangingPunct="0">
      <a:spcBef>
        <a:spcPct val="0"/>
      </a:spcBef>
      <a:spcAft>
        <a:spcPct val="0"/>
      </a:spcAft>
      <a:defRPr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00"/>
    <a:srgbClr val="D9D9D9"/>
    <a:srgbClr val="9966FF"/>
    <a:srgbClr val="74D21E"/>
    <a:srgbClr val="CC33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34" autoAdjust="0"/>
    <p:restoredTop sz="70330" autoAdjust="0"/>
  </p:normalViewPr>
  <p:slideViewPr>
    <p:cSldViewPr>
      <p:cViewPr varScale="1">
        <p:scale>
          <a:sx n="116" d="100"/>
          <a:sy n="116" d="100"/>
        </p:scale>
        <p:origin x="3024"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6674" name="Rectangle 2"/>
          <p:cNvSpPr>
            <a:spLocks noGrp="1" noChangeArrowheads="1"/>
          </p:cNvSpPr>
          <p:nvPr>
            <p:ph type="hdr" sz="quarter"/>
          </p:nvPr>
        </p:nvSpPr>
        <p:spPr bwMode="auto">
          <a:xfrm>
            <a:off x="0" y="0"/>
            <a:ext cx="4160937" cy="36527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6661" tIns="48331" rIns="96661" bIns="48331" numCol="1" anchor="t" anchorCtr="0" compatLnSpc="1">
            <a:prstTxWarp prst="textNoShape">
              <a:avLst/>
            </a:prstTxWarp>
          </a:bodyPr>
          <a:lstStyle>
            <a:lvl1pPr defTabSz="966788" eaLnBrk="1" hangingPunct="1">
              <a:defRPr sz="1300"/>
            </a:lvl1pPr>
          </a:lstStyle>
          <a:p>
            <a:pPr>
              <a:defRPr/>
            </a:pPr>
            <a:endParaRPr lang="en-US"/>
          </a:p>
        </p:txBody>
      </p:sp>
      <p:sp>
        <p:nvSpPr>
          <p:cNvPr id="156675" name="Rectangle 3"/>
          <p:cNvSpPr>
            <a:spLocks noGrp="1" noChangeArrowheads="1"/>
          </p:cNvSpPr>
          <p:nvPr>
            <p:ph type="dt" sz="quarter" idx="1"/>
          </p:nvPr>
        </p:nvSpPr>
        <p:spPr bwMode="auto">
          <a:xfrm>
            <a:off x="5438180" y="0"/>
            <a:ext cx="4160937" cy="36527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6661" tIns="48331" rIns="96661" bIns="48331" numCol="1" anchor="t" anchorCtr="0" compatLnSpc="1">
            <a:prstTxWarp prst="textNoShape">
              <a:avLst/>
            </a:prstTxWarp>
          </a:bodyPr>
          <a:lstStyle>
            <a:lvl1pPr algn="r" defTabSz="966788" eaLnBrk="1" hangingPunct="1">
              <a:defRPr sz="1300"/>
            </a:lvl1pPr>
          </a:lstStyle>
          <a:p>
            <a:pPr>
              <a:defRPr/>
            </a:pPr>
            <a:endParaRPr lang="en-US"/>
          </a:p>
        </p:txBody>
      </p:sp>
      <p:sp>
        <p:nvSpPr>
          <p:cNvPr id="156676" name="Rectangle 4"/>
          <p:cNvSpPr>
            <a:spLocks noGrp="1" noChangeArrowheads="1"/>
          </p:cNvSpPr>
          <p:nvPr>
            <p:ph type="ftr" sz="quarter" idx="2"/>
          </p:nvPr>
        </p:nvSpPr>
        <p:spPr bwMode="auto">
          <a:xfrm>
            <a:off x="0" y="6948715"/>
            <a:ext cx="4160937" cy="36527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6661" tIns="48331" rIns="96661" bIns="48331" numCol="1" anchor="b" anchorCtr="0" compatLnSpc="1">
            <a:prstTxWarp prst="textNoShape">
              <a:avLst/>
            </a:prstTxWarp>
          </a:bodyPr>
          <a:lstStyle>
            <a:lvl1pPr defTabSz="966788" eaLnBrk="1" hangingPunct="1">
              <a:defRPr sz="1300"/>
            </a:lvl1pPr>
          </a:lstStyle>
          <a:p>
            <a:pPr>
              <a:defRPr/>
            </a:pPr>
            <a:endParaRPr lang="en-US"/>
          </a:p>
        </p:txBody>
      </p:sp>
      <p:sp>
        <p:nvSpPr>
          <p:cNvPr id="156677" name="Rectangle 5"/>
          <p:cNvSpPr>
            <a:spLocks noGrp="1" noChangeArrowheads="1"/>
          </p:cNvSpPr>
          <p:nvPr>
            <p:ph type="sldNum" sz="quarter" idx="3"/>
          </p:nvPr>
        </p:nvSpPr>
        <p:spPr bwMode="auto">
          <a:xfrm>
            <a:off x="5438180" y="6948715"/>
            <a:ext cx="4160937" cy="36527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6661" tIns="48331" rIns="96661" bIns="48331" numCol="1" anchor="b" anchorCtr="0" compatLnSpc="1">
            <a:prstTxWarp prst="textNoShape">
              <a:avLst/>
            </a:prstTxWarp>
          </a:bodyPr>
          <a:lstStyle>
            <a:lvl1pPr algn="r" defTabSz="966788" eaLnBrk="1" hangingPunct="1">
              <a:defRPr sz="1300"/>
            </a:lvl1pPr>
          </a:lstStyle>
          <a:p>
            <a:pPr>
              <a:defRPr/>
            </a:pPr>
            <a:fld id="{FDB80038-FE67-4BF6-9EE1-1C332167268E}" type="slidenum">
              <a:rPr lang="en-US"/>
              <a:pPr>
                <a:defRPr/>
              </a:pPr>
              <a:t>‹#›</a:t>
            </a:fld>
            <a:endParaRPr lang="en-US"/>
          </a:p>
        </p:txBody>
      </p:sp>
    </p:spTree>
    <p:extLst>
      <p:ext uri="{BB962C8B-B14F-4D97-AF65-F5344CB8AC3E}">
        <p14:creationId xmlns:p14="http://schemas.microsoft.com/office/powerpoint/2010/main" val="368328962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jpeg>
</file>

<file path=ppt/media/image15.png>
</file>

<file path=ppt/media/image16.jpeg>
</file>

<file path=ppt/media/image17.jpeg>
</file>

<file path=ppt/media/image18.jpeg>
</file>

<file path=ppt/media/image19.png>
</file>

<file path=ppt/media/image2.jpeg>
</file>

<file path=ppt/media/image20.png>
</file>

<file path=ppt/media/image21.png>
</file>

<file path=ppt/media/image22.png>
</file>

<file path=ppt/media/image23.png>
</file>

<file path=ppt/media/image24.png>
</file>

<file path=ppt/media/image25.jpeg>
</file>

<file path=ppt/media/image26.png>
</file>

<file path=ppt/media/image27.jpeg>
</file>

<file path=ppt/media/image28.jpeg>
</file>

<file path=ppt/media/image29.jpeg>
</file>

<file path=ppt/media/image3.jpeg>
</file>

<file path=ppt/media/image30.png>
</file>

<file path=ppt/media/image31.jpeg>
</file>

<file path=ppt/media/image32.jpeg>
</file>

<file path=ppt/media/image33.png>
</file>

<file path=ppt/media/image34.png>
</file>

<file path=ppt/media/image35.png>
</file>

<file path=ppt/media/image36.png>
</file>

<file path=ppt/media/image37.png>
</file>

<file path=ppt/media/image38.png>
</file>

<file path=ppt/media/image39.jpe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8066" name="Rectangle 2"/>
          <p:cNvSpPr>
            <a:spLocks noGrp="1" noChangeArrowheads="1"/>
          </p:cNvSpPr>
          <p:nvPr>
            <p:ph type="hdr" sz="quarter"/>
          </p:nvPr>
        </p:nvSpPr>
        <p:spPr bwMode="auto">
          <a:xfrm>
            <a:off x="0" y="0"/>
            <a:ext cx="4160937" cy="36527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6661" tIns="48331" rIns="96661" bIns="48331" numCol="1" anchor="t" anchorCtr="0" compatLnSpc="1">
            <a:prstTxWarp prst="textNoShape">
              <a:avLst/>
            </a:prstTxWarp>
          </a:bodyPr>
          <a:lstStyle>
            <a:lvl1pPr defTabSz="966788" eaLnBrk="1" hangingPunct="1">
              <a:defRPr sz="1300"/>
            </a:lvl1pPr>
          </a:lstStyle>
          <a:p>
            <a:pPr>
              <a:defRPr/>
            </a:pPr>
            <a:endParaRPr lang="en-US"/>
          </a:p>
        </p:txBody>
      </p:sp>
      <p:sp>
        <p:nvSpPr>
          <p:cNvPr id="88067" name="Rectangle 3"/>
          <p:cNvSpPr>
            <a:spLocks noGrp="1" noChangeArrowheads="1"/>
          </p:cNvSpPr>
          <p:nvPr>
            <p:ph type="dt" idx="1"/>
          </p:nvPr>
        </p:nvSpPr>
        <p:spPr bwMode="auto">
          <a:xfrm>
            <a:off x="5438180" y="0"/>
            <a:ext cx="4160937" cy="36527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6661" tIns="48331" rIns="96661" bIns="48331" numCol="1" anchor="t" anchorCtr="0" compatLnSpc="1">
            <a:prstTxWarp prst="textNoShape">
              <a:avLst/>
            </a:prstTxWarp>
          </a:bodyPr>
          <a:lstStyle>
            <a:lvl1pPr algn="r" defTabSz="966788" eaLnBrk="1" hangingPunct="1">
              <a:defRPr sz="1300"/>
            </a:lvl1pPr>
          </a:lstStyle>
          <a:p>
            <a:pPr>
              <a:defRPr/>
            </a:pPr>
            <a:endParaRPr lang="en-US"/>
          </a:p>
        </p:txBody>
      </p:sp>
      <p:sp>
        <p:nvSpPr>
          <p:cNvPr id="41988" name="Rectangle 4"/>
          <p:cNvSpPr>
            <a:spLocks noGrp="1" noRot="1" noChangeAspect="1" noChangeArrowheads="1" noTextEdit="1"/>
          </p:cNvSpPr>
          <p:nvPr>
            <p:ph type="sldImg" idx="2"/>
          </p:nvPr>
        </p:nvSpPr>
        <p:spPr bwMode="auto">
          <a:xfrm>
            <a:off x="2971800" y="549275"/>
            <a:ext cx="3657600" cy="2743200"/>
          </a:xfrm>
          <a:prstGeom prst="rect">
            <a:avLst/>
          </a:prstGeom>
          <a:noFill/>
          <a:ln w="9525">
            <a:solidFill>
              <a:srgbClr val="0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dist="35921" dir="2700000" algn="ctr" rotWithShape="0">
                    <a:srgbClr val="808080"/>
                  </a:outerShdw>
                </a:effectLst>
              </a14:hiddenEffects>
            </a:ext>
            <a:ext uri="{53640926-AAD7-44d8-BBD7-CCE9431645EC}">
              <a14:shadowObscured xmlns:a14="http://schemas.microsoft.com/office/drawing/2010/main" xmlns="" val="1"/>
            </a:ext>
          </a:extLst>
        </p:spPr>
      </p:sp>
      <p:sp>
        <p:nvSpPr>
          <p:cNvPr id="88069" name="Rectangle 5"/>
          <p:cNvSpPr>
            <a:spLocks noGrp="1" noChangeArrowheads="1"/>
          </p:cNvSpPr>
          <p:nvPr>
            <p:ph type="body" sz="quarter" idx="3"/>
          </p:nvPr>
        </p:nvSpPr>
        <p:spPr bwMode="auto">
          <a:xfrm>
            <a:off x="960538" y="3474963"/>
            <a:ext cx="7680127" cy="329111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6661" tIns="48331" rIns="96661" bIns="48331"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88070" name="Rectangle 6"/>
          <p:cNvSpPr>
            <a:spLocks noGrp="1" noChangeArrowheads="1"/>
          </p:cNvSpPr>
          <p:nvPr>
            <p:ph type="ftr" sz="quarter" idx="4"/>
          </p:nvPr>
        </p:nvSpPr>
        <p:spPr bwMode="auto">
          <a:xfrm>
            <a:off x="0" y="6948715"/>
            <a:ext cx="4160937" cy="36527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6661" tIns="48331" rIns="96661" bIns="48331" numCol="1" anchor="b" anchorCtr="0" compatLnSpc="1">
            <a:prstTxWarp prst="textNoShape">
              <a:avLst/>
            </a:prstTxWarp>
          </a:bodyPr>
          <a:lstStyle>
            <a:lvl1pPr defTabSz="966788" eaLnBrk="1" hangingPunct="1">
              <a:defRPr sz="1300"/>
            </a:lvl1pPr>
          </a:lstStyle>
          <a:p>
            <a:pPr>
              <a:defRPr/>
            </a:pPr>
            <a:endParaRPr lang="en-US"/>
          </a:p>
        </p:txBody>
      </p:sp>
      <p:sp>
        <p:nvSpPr>
          <p:cNvPr id="88071" name="Rectangle 7"/>
          <p:cNvSpPr>
            <a:spLocks noGrp="1" noChangeArrowheads="1"/>
          </p:cNvSpPr>
          <p:nvPr>
            <p:ph type="sldNum" sz="quarter" idx="5"/>
          </p:nvPr>
        </p:nvSpPr>
        <p:spPr bwMode="auto">
          <a:xfrm>
            <a:off x="5438180" y="6948715"/>
            <a:ext cx="4160937" cy="36527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6661" tIns="48331" rIns="96661" bIns="48331" numCol="1" anchor="b" anchorCtr="0" compatLnSpc="1">
            <a:prstTxWarp prst="textNoShape">
              <a:avLst/>
            </a:prstTxWarp>
          </a:bodyPr>
          <a:lstStyle>
            <a:lvl1pPr algn="r" defTabSz="966788" eaLnBrk="1" hangingPunct="1">
              <a:defRPr sz="1300"/>
            </a:lvl1pPr>
          </a:lstStyle>
          <a:p>
            <a:pPr>
              <a:defRPr/>
            </a:pPr>
            <a:fld id="{F4BDF356-1CF7-4830-A1DD-92487C04A17A}" type="slidenum">
              <a:rPr lang="en-US"/>
              <a:pPr>
                <a:defRPr/>
              </a:pPr>
              <a:t>‹#›</a:t>
            </a:fld>
            <a:endParaRPr lang="en-US"/>
          </a:p>
        </p:txBody>
      </p:sp>
    </p:spTree>
    <p:extLst>
      <p:ext uri="{BB962C8B-B14F-4D97-AF65-F5344CB8AC3E}">
        <p14:creationId xmlns:p14="http://schemas.microsoft.com/office/powerpoint/2010/main" val="97665786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cesium.agi.com/"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developer.amd.com/media/gpu_assets/ToyShop-Eurographics_AnimationFestival.pdf"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blog.virtualglobebook.com/2012/12/hackathons-in-classroom.html"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5EF894AC-76ED-4D6B-8BDF-811C45FC0683}" type="slidenum">
              <a:rPr lang="en-US" smtClean="0"/>
              <a:pPr/>
              <a:t>2</a:t>
            </a:fld>
            <a:endParaRPr lang="en-US" smtClean="0"/>
          </a:p>
        </p:txBody>
      </p:sp>
      <p:sp>
        <p:nvSpPr>
          <p:cNvPr id="43011" name="Rectangle 2"/>
          <p:cNvSpPr>
            <a:spLocks noGrp="1" noRot="1" noChangeAspect="1" noChangeArrowheads="1" noTextEdit="1"/>
          </p:cNvSpPr>
          <p:nvPr>
            <p:ph type="sldImg"/>
          </p:nvPr>
        </p:nvSpPr>
        <p:spPr>
          <a:ln/>
        </p:spPr>
      </p:sp>
      <p:sp>
        <p:nvSpPr>
          <p:cNvPr id="43012" name="Rectangle 3"/>
          <p:cNvSpPr>
            <a:spLocks noGrp="1" noChangeArrowheads="1"/>
          </p:cNvSpPr>
          <p:nvPr>
            <p:ph type="body" idx="1"/>
          </p:nvPr>
        </p:nvSpPr>
        <p:spPr>
          <a:noFill/>
        </p:spPr>
        <p:txBody>
          <a:bodyPr/>
          <a:lstStyle/>
          <a:p>
            <a:pPr eaLnBrk="1" hangingPunct="1"/>
            <a:r>
              <a:rPr lang="en-US" dirty="0" smtClean="0"/>
              <a:t>Lecture are optional, but everyone comes.  Students even say they will stay longer because they don’t have class afterwards.</a:t>
            </a:r>
          </a:p>
          <a:p>
            <a:pPr eaLnBrk="1" hangingPunct="1"/>
            <a:endParaRPr lang="en-US" dirty="0" smtClean="0"/>
          </a:p>
          <a:p>
            <a:pPr eaLnBrk="1" hangingPunct="1"/>
            <a:r>
              <a:rPr lang="en-US" dirty="0" smtClean="0"/>
              <a:t>Even though the lectures are not required, come to class for the same reason that you shouldn’t work from home.  Will you ever be promoted?  Are you surrounding yourself by the best people you can find?</a:t>
            </a:r>
          </a:p>
        </p:txBody>
      </p:sp>
    </p:spTree>
    <p:extLst>
      <p:ext uri="{BB962C8B-B14F-4D97-AF65-F5344CB8AC3E}">
        <p14:creationId xmlns:p14="http://schemas.microsoft.com/office/powerpoint/2010/main" val="33939661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charset="0"/>
                <a:ea typeface="+mn-ea"/>
                <a:cs typeface="+mn-cs"/>
              </a:rPr>
              <a:t>I frequently post GPU and graphics job openings to it.  Employers come directly to me requesting CIS 565 students.</a:t>
            </a:r>
            <a:endParaRPr lang="en-US" dirty="0"/>
          </a:p>
        </p:txBody>
      </p:sp>
      <p:sp>
        <p:nvSpPr>
          <p:cNvPr id="4" name="Slide Number Placeholder 3"/>
          <p:cNvSpPr>
            <a:spLocks noGrp="1"/>
          </p:cNvSpPr>
          <p:nvPr>
            <p:ph type="sldNum" sz="quarter" idx="10"/>
          </p:nvPr>
        </p:nvSpPr>
        <p:spPr/>
        <p:txBody>
          <a:bodyPr/>
          <a:lstStyle/>
          <a:p>
            <a:pPr>
              <a:defRPr/>
            </a:pPr>
            <a:fld id="{F4BDF356-1CF7-4830-A1DD-92487C04A17A}" type="slidenum">
              <a:rPr lang="en-US" smtClean="0"/>
              <a:pPr>
                <a:defRPr/>
              </a:pPr>
              <a:t>12</a:t>
            </a:fld>
            <a:endParaRPr lang="en-US"/>
          </a:p>
        </p:txBody>
      </p:sp>
    </p:spTree>
    <p:extLst>
      <p:ext uri="{BB962C8B-B14F-4D97-AF65-F5344CB8AC3E}">
        <p14:creationId xmlns:p14="http://schemas.microsoft.com/office/powerpoint/2010/main" val="17696952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a:ln/>
        </p:spPr>
      </p:sp>
      <p:sp>
        <p:nvSpPr>
          <p:cNvPr id="50179" name="Notes Placeholder 2"/>
          <p:cNvSpPr>
            <a:spLocks noGrp="1"/>
          </p:cNvSpPr>
          <p:nvPr>
            <p:ph type="body" idx="1"/>
          </p:nvPr>
        </p:nvSpPr>
        <p:spPr>
          <a:noFill/>
        </p:spPr>
        <p:txBody>
          <a:bodyPr/>
          <a:lstStyle/>
          <a:p>
            <a:pPr eaLnBrk="1" hangingPunct="1"/>
            <a:r>
              <a:rPr lang="en-US" dirty="0" smtClean="0"/>
              <a:t>If</a:t>
            </a:r>
            <a:r>
              <a:rPr lang="en-US" baseline="0" dirty="0" smtClean="0"/>
              <a:t> </a:t>
            </a:r>
            <a:r>
              <a:rPr lang="en-US" baseline="0" dirty="0" smtClean="0"/>
              <a:t>you get only one book, get Real-Time Rendering.</a:t>
            </a:r>
          </a:p>
          <a:p>
            <a:pPr eaLnBrk="1" hangingPunct="1"/>
            <a:endParaRPr lang="en-US" baseline="0" dirty="0" smtClean="0"/>
          </a:p>
          <a:p>
            <a:pPr eaLnBrk="1" hangingPunct="1"/>
            <a:r>
              <a:rPr lang="en-US" baseline="0" dirty="0" smtClean="0"/>
              <a:t>The best people I know read a lot.</a:t>
            </a:r>
            <a:endParaRPr lang="en-US" dirty="0" smtClean="0"/>
          </a:p>
        </p:txBody>
      </p:sp>
      <p:sp>
        <p:nvSpPr>
          <p:cNvPr id="50180" name="Slide Number Placeholder 3"/>
          <p:cNvSpPr>
            <a:spLocks noGrp="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7EAED39E-D778-4C75-9CDF-7AE6FC47C5BA}" type="slidenum">
              <a:rPr lang="en-US" smtClean="0"/>
              <a:pPr/>
              <a:t>13</a:t>
            </a:fld>
            <a:endParaRPr lang="en-US" smtClean="0"/>
          </a:p>
        </p:txBody>
      </p:sp>
    </p:spTree>
    <p:extLst>
      <p:ext uri="{BB962C8B-B14F-4D97-AF65-F5344CB8AC3E}">
        <p14:creationId xmlns:p14="http://schemas.microsoft.com/office/powerpoint/2010/main" val="26115911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a:ln/>
        </p:spPr>
      </p:sp>
      <p:sp>
        <p:nvSpPr>
          <p:cNvPr id="51203" name="Notes Placeholder 2"/>
          <p:cNvSpPr>
            <a:spLocks noGrp="1"/>
          </p:cNvSpPr>
          <p:nvPr>
            <p:ph type="body" idx="1"/>
          </p:nvPr>
        </p:nvSpPr>
        <p:spPr>
          <a:noFill/>
        </p:spPr>
        <p:txBody>
          <a:bodyPr/>
          <a:lstStyle/>
          <a:p>
            <a:pPr eaLnBrk="1" hangingPunct="1"/>
            <a:r>
              <a:rPr lang="en-US" smtClean="0"/>
              <a:t>The game industry is now larger than the movie industry.  The demand for realistic graphics has driven innovation.</a:t>
            </a:r>
          </a:p>
        </p:txBody>
      </p:sp>
      <p:sp>
        <p:nvSpPr>
          <p:cNvPr id="51204" name="Slide Number Placeholder 3"/>
          <p:cNvSpPr>
            <a:spLocks noGrp="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704136E0-5B31-4FFF-A5CC-3E939D52C59F}" type="slidenum">
              <a:rPr lang="en-US" smtClean="0"/>
              <a:pPr/>
              <a:t>14</a:t>
            </a:fld>
            <a:endParaRPr lang="en-US" smtClean="0"/>
          </a:p>
        </p:txBody>
      </p:sp>
    </p:spTree>
    <p:extLst>
      <p:ext uri="{BB962C8B-B14F-4D97-AF65-F5344CB8AC3E}">
        <p14:creationId xmlns:p14="http://schemas.microsoft.com/office/powerpoint/2010/main" val="35800945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a:ln/>
        </p:spPr>
      </p:sp>
      <p:sp>
        <p:nvSpPr>
          <p:cNvPr id="3" name="Notes Placeholder 2"/>
          <p:cNvSpPr>
            <a:spLocks noGrp="1"/>
          </p:cNvSpPr>
          <p:nvPr>
            <p:ph type="body" idx="1"/>
          </p:nvPr>
        </p:nvSpPr>
        <p:spPr/>
        <p:txBody>
          <a:bodyPr/>
          <a:lstStyle/>
          <a:p>
            <a:pPr marL="171450" indent="-171450" eaLnBrk="1" hangingPunct="1">
              <a:buFont typeface="Arial" pitchFamily="34" charset="0"/>
              <a:buChar char="•"/>
              <a:defRPr/>
            </a:pPr>
            <a:r>
              <a:rPr lang="en-US" dirty="0" smtClean="0"/>
              <a:t>Focus GPU memory model and threading.</a:t>
            </a:r>
          </a:p>
          <a:p>
            <a:pPr marL="171450" indent="-171450" eaLnBrk="1" hangingPunct="1">
              <a:buFont typeface="Arial" pitchFamily="34" charset="0"/>
              <a:buChar char="•"/>
              <a:defRPr/>
            </a:pPr>
            <a:r>
              <a:rPr lang="en-US" dirty="0" smtClean="0"/>
              <a:t>Differences, and now similarities, between GPU and CPU.</a:t>
            </a:r>
          </a:p>
          <a:p>
            <a:pPr eaLnBrk="1" hangingPunct="1">
              <a:buFont typeface="Arial" pitchFamily="34" charset="0"/>
              <a:buNone/>
              <a:defRPr/>
            </a:pPr>
            <a:endParaRPr lang="en-US" dirty="0" smtClean="0"/>
          </a:p>
        </p:txBody>
      </p:sp>
      <p:sp>
        <p:nvSpPr>
          <p:cNvPr id="52228" name="Slide Number Placeholder 3"/>
          <p:cNvSpPr>
            <a:spLocks noGrp="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FB900909-D356-4E88-9558-314D1A84882A}" type="slidenum">
              <a:rPr lang="en-US" smtClean="0"/>
              <a:pPr/>
              <a:t>15</a:t>
            </a:fld>
            <a:endParaRPr lang="en-US" smtClean="0"/>
          </a:p>
        </p:txBody>
      </p:sp>
    </p:spTree>
    <p:extLst>
      <p:ext uri="{BB962C8B-B14F-4D97-AF65-F5344CB8AC3E}">
        <p14:creationId xmlns:p14="http://schemas.microsoft.com/office/powerpoint/2010/main" val="3980324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Image Placeholder 1"/>
          <p:cNvSpPr>
            <a:spLocks noGrp="1" noRot="1" noChangeAspect="1" noTextEdit="1"/>
          </p:cNvSpPr>
          <p:nvPr>
            <p:ph type="sldImg"/>
          </p:nvPr>
        </p:nvSpPr>
        <p:spPr>
          <a:ln/>
        </p:spPr>
      </p:sp>
      <p:sp>
        <p:nvSpPr>
          <p:cNvPr id="53251" name="Notes Placeholder 2"/>
          <p:cNvSpPr>
            <a:spLocks noGrp="1"/>
          </p:cNvSpPr>
          <p:nvPr>
            <p:ph type="body" idx="1"/>
          </p:nvPr>
        </p:nvSpPr>
        <p:spPr>
          <a:noFill/>
        </p:spPr>
        <p:txBody>
          <a:bodyPr/>
          <a:lstStyle/>
          <a:p>
            <a:pPr marL="171450" indent="-171450" eaLnBrk="1" hangingPunct="1">
              <a:buFontTx/>
              <a:buChar char="•"/>
            </a:pPr>
            <a:r>
              <a:rPr lang="en-US" dirty="0" smtClean="0"/>
              <a:t>Knowing GPU architecture is key to programming with CUDA.</a:t>
            </a:r>
          </a:p>
          <a:p>
            <a:pPr marL="628650" lvl="1" indent="-171450" eaLnBrk="1" hangingPunct="1">
              <a:buFontTx/>
              <a:buChar char="•"/>
            </a:pPr>
            <a:r>
              <a:rPr lang="en-US" dirty="0" smtClean="0"/>
              <a:t>Compute</a:t>
            </a:r>
            <a:r>
              <a:rPr lang="en-US" baseline="0" dirty="0" smtClean="0"/>
              <a:t> examples: i</a:t>
            </a:r>
            <a:r>
              <a:rPr lang="en-US" dirty="0" smtClean="0"/>
              <a:t>mage processing, computer vision, financial analysis, collision detection, path planning, etc.</a:t>
            </a:r>
          </a:p>
        </p:txBody>
      </p:sp>
      <p:sp>
        <p:nvSpPr>
          <p:cNvPr id="53252" name="Slide Number Placeholder 3"/>
          <p:cNvSpPr>
            <a:spLocks noGrp="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B3099D11-FF54-4F46-AE2A-FD7C9B7C0796}" type="slidenum">
              <a:rPr lang="en-US" smtClean="0"/>
              <a:pPr/>
              <a:t>16</a:t>
            </a:fld>
            <a:endParaRPr lang="en-US" smtClean="0"/>
          </a:p>
        </p:txBody>
      </p:sp>
    </p:spTree>
    <p:extLst>
      <p:ext uri="{BB962C8B-B14F-4D97-AF65-F5344CB8AC3E}">
        <p14:creationId xmlns:p14="http://schemas.microsoft.com/office/powerpoint/2010/main" val="32849910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Hardware for a GPU solution is cheaper than a parallel CPU solution.</a:t>
            </a:r>
            <a:endParaRPr lang="en-US" dirty="0"/>
          </a:p>
        </p:txBody>
      </p:sp>
      <p:sp>
        <p:nvSpPr>
          <p:cNvPr id="4" name="Slide Number Placeholder 3"/>
          <p:cNvSpPr>
            <a:spLocks noGrp="1"/>
          </p:cNvSpPr>
          <p:nvPr>
            <p:ph type="sldNum" sz="quarter" idx="10"/>
          </p:nvPr>
        </p:nvSpPr>
        <p:spPr/>
        <p:txBody>
          <a:bodyPr/>
          <a:lstStyle/>
          <a:p>
            <a:pPr>
              <a:defRPr/>
            </a:pPr>
            <a:fld id="{F4BDF356-1CF7-4830-A1DD-92487C04A17A}" type="slidenum">
              <a:rPr lang="en-US" smtClean="0"/>
              <a:pPr>
                <a:defRPr/>
              </a:pPr>
              <a:t>17</a:t>
            </a:fld>
            <a:endParaRPr lang="en-US"/>
          </a:p>
        </p:txBody>
      </p:sp>
    </p:spTree>
    <p:extLst>
      <p:ext uri="{BB962C8B-B14F-4D97-AF65-F5344CB8AC3E}">
        <p14:creationId xmlns:p14="http://schemas.microsoft.com/office/powerpoint/2010/main" val="29887545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p:cNvSpPr>
            <a:spLocks noGrp="1" noRot="1" noChangeAspect="1" noTextEdit="1"/>
          </p:cNvSpPr>
          <p:nvPr>
            <p:ph type="sldImg"/>
          </p:nvPr>
        </p:nvSpPr>
        <p:spPr>
          <a:ln/>
        </p:spPr>
      </p:sp>
      <p:sp>
        <p:nvSpPr>
          <p:cNvPr id="54275" name="Notes Placeholder 2"/>
          <p:cNvSpPr>
            <a:spLocks noGrp="1"/>
          </p:cNvSpPr>
          <p:nvPr>
            <p:ph type="body" idx="1"/>
          </p:nvPr>
        </p:nvSpPr>
        <p:spPr>
          <a:noFill/>
        </p:spPr>
        <p:txBody>
          <a:bodyPr/>
          <a:lstStyle/>
          <a:p>
            <a:pPr marL="171450" indent="-171450" eaLnBrk="1" hangingPunct="1">
              <a:buFontTx/>
              <a:buChar char="•"/>
            </a:pPr>
            <a:r>
              <a:rPr lang="en-US" dirty="0" smtClean="0"/>
              <a:t>Parallel reduction, scan (prefix sums), sorting, sorting, and summed area tables.</a:t>
            </a:r>
          </a:p>
        </p:txBody>
      </p:sp>
      <p:sp>
        <p:nvSpPr>
          <p:cNvPr id="54276" name="Slide Number Placeholder 3"/>
          <p:cNvSpPr>
            <a:spLocks noGrp="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07778ED3-FCB0-4EB0-AA0C-065BD38FE8CB}" type="slidenum">
              <a:rPr lang="en-US" smtClean="0"/>
              <a:pPr/>
              <a:t>18</a:t>
            </a:fld>
            <a:endParaRPr lang="en-US" smtClean="0"/>
          </a:p>
        </p:txBody>
      </p:sp>
    </p:spTree>
    <p:extLst>
      <p:ext uri="{BB962C8B-B14F-4D97-AF65-F5344CB8AC3E}">
        <p14:creationId xmlns:p14="http://schemas.microsoft.com/office/powerpoint/2010/main" val="41655332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noTextEdit="1"/>
          </p:cNvSpPr>
          <p:nvPr>
            <p:ph type="sldImg"/>
          </p:nvPr>
        </p:nvSpPr>
        <p:spPr>
          <a:ln/>
        </p:spPr>
      </p:sp>
      <p:sp>
        <p:nvSpPr>
          <p:cNvPr id="55299" name="Notes Placeholder 2"/>
          <p:cNvSpPr>
            <a:spLocks noGrp="1"/>
          </p:cNvSpPr>
          <p:nvPr>
            <p:ph type="body" idx="1"/>
          </p:nvPr>
        </p:nvSpPr>
        <p:spPr>
          <a:noFill/>
        </p:spPr>
        <p:txBody>
          <a:bodyPr/>
          <a:lstStyle/>
          <a:p>
            <a:pPr marL="171450" indent="-171450" eaLnBrk="1" hangingPunct="1">
              <a:buFontTx/>
              <a:buChar char="•"/>
            </a:pPr>
            <a:r>
              <a:rPr lang="en-US" smtClean="0"/>
              <a:t>History of rasterization pipeline.</a:t>
            </a:r>
          </a:p>
          <a:p>
            <a:pPr marL="171450" indent="-171450" eaLnBrk="1" hangingPunct="1">
              <a:buFontTx/>
              <a:buChar char="•"/>
            </a:pPr>
            <a:r>
              <a:rPr lang="en-US" smtClean="0"/>
              <a:t>What the current generation pipeline looks like.  Where is it going?</a:t>
            </a:r>
          </a:p>
        </p:txBody>
      </p:sp>
      <p:sp>
        <p:nvSpPr>
          <p:cNvPr id="55300" name="Slide Number Placeholder 3"/>
          <p:cNvSpPr>
            <a:spLocks noGrp="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6EDE3D29-9C4B-4068-A928-C08C5F8DBF2E}" type="slidenum">
              <a:rPr lang="en-US" smtClean="0"/>
              <a:pPr/>
              <a:t>20</a:t>
            </a:fld>
            <a:endParaRPr lang="en-US" smtClean="0"/>
          </a:p>
        </p:txBody>
      </p:sp>
    </p:spTree>
    <p:extLst>
      <p:ext uri="{BB962C8B-B14F-4D97-AF65-F5344CB8AC3E}">
        <p14:creationId xmlns:p14="http://schemas.microsoft.com/office/powerpoint/2010/main" val="3216334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a:ln/>
        </p:spPr>
      </p:sp>
      <p:sp>
        <p:nvSpPr>
          <p:cNvPr id="56323" name="Notes Placeholder 2"/>
          <p:cNvSpPr>
            <a:spLocks noGrp="1"/>
          </p:cNvSpPr>
          <p:nvPr>
            <p:ph type="body" idx="1"/>
          </p:nvPr>
        </p:nvSpPr>
        <p:spPr>
          <a:noFill/>
        </p:spPr>
        <p:txBody>
          <a:bodyPr/>
          <a:lstStyle/>
          <a:p>
            <a:pPr eaLnBrk="1" hangingPunct="1"/>
            <a:endParaRPr lang="en-US" smtClean="0"/>
          </a:p>
        </p:txBody>
      </p:sp>
      <p:sp>
        <p:nvSpPr>
          <p:cNvPr id="56324" name="Slide Number Placeholder 3"/>
          <p:cNvSpPr>
            <a:spLocks noGrp="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8350ADDB-DECA-48B8-A0C1-536680F1B0F6}" type="slidenum">
              <a:rPr lang="en-US" smtClean="0"/>
              <a:pPr/>
              <a:t>21</a:t>
            </a:fld>
            <a:endParaRPr lang="en-US" smtClean="0"/>
          </a:p>
        </p:txBody>
      </p:sp>
    </p:spTree>
    <p:extLst>
      <p:ext uri="{BB962C8B-B14F-4D97-AF65-F5344CB8AC3E}">
        <p14:creationId xmlns:p14="http://schemas.microsoft.com/office/powerpoint/2010/main" val="40373515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p:cNvSpPr>
            <a:spLocks noGrp="1" noRot="1" noChangeAspect="1" noTextEdit="1"/>
          </p:cNvSpPr>
          <p:nvPr>
            <p:ph type="sldImg"/>
          </p:nvPr>
        </p:nvSpPr>
        <p:spPr>
          <a:ln/>
        </p:spPr>
      </p:sp>
      <p:sp>
        <p:nvSpPr>
          <p:cNvPr id="59395" name="Notes Placeholder 2"/>
          <p:cNvSpPr>
            <a:spLocks noGrp="1"/>
          </p:cNvSpPr>
          <p:nvPr>
            <p:ph type="body" idx="1"/>
          </p:nvPr>
        </p:nvSpPr>
        <p:spPr>
          <a:noFill/>
        </p:spPr>
        <p:txBody>
          <a:bodyPr/>
          <a:lstStyle/>
          <a:p>
            <a:pPr eaLnBrk="1" hangingPunct="1"/>
            <a:r>
              <a:rPr lang="en-US" sz="1200" b="0" i="0" kern="1200" dirty="0" smtClean="0">
                <a:solidFill>
                  <a:schemeClr val="tx1"/>
                </a:solidFill>
                <a:effectLst/>
                <a:latin typeface="Arial" charset="0"/>
                <a:ea typeface="+mn-ea"/>
                <a:cs typeface="+mn-cs"/>
              </a:rPr>
              <a:t>http://www.shader.org/webglcamp/slides/s2_4.pdf</a:t>
            </a:r>
          </a:p>
          <a:p>
            <a:pPr eaLnBrk="1" hangingPunct="1"/>
            <a:endParaRPr lang="en-US" sz="1200" b="0" i="0" kern="1200" dirty="0" smtClean="0">
              <a:solidFill>
                <a:schemeClr val="tx1"/>
              </a:solidFill>
              <a:effectLst/>
              <a:latin typeface="Arial" charset="0"/>
              <a:ea typeface="+mn-ea"/>
              <a:cs typeface="+mn-cs"/>
            </a:endParaRPr>
          </a:p>
          <a:p>
            <a:pPr marL="171450" indent="-171450" eaLnBrk="1" hangingPunct="1">
              <a:buFont typeface="Arial" charset="0"/>
              <a:buChar char="•"/>
            </a:pPr>
            <a:r>
              <a:rPr lang="en-US" sz="1200" b="0" i="0" kern="1200" dirty="0" smtClean="0">
                <a:solidFill>
                  <a:schemeClr val="tx1"/>
                </a:solidFill>
                <a:effectLst/>
                <a:latin typeface="Arial" charset="0"/>
                <a:ea typeface="+mn-ea"/>
                <a:cs typeface="+mn-cs"/>
              </a:rPr>
              <a:t>Quake 4 assets</a:t>
            </a:r>
          </a:p>
          <a:p>
            <a:pPr marL="171450" indent="-171450" eaLnBrk="1" hangingPunct="1">
              <a:buFont typeface="Arial" charset="0"/>
              <a:buChar char="•"/>
            </a:pPr>
            <a:r>
              <a:rPr lang="en-US" sz="1200" b="0" i="0" kern="1200" dirty="0" smtClean="0">
                <a:solidFill>
                  <a:schemeClr val="tx1"/>
                </a:solidFill>
                <a:effectLst/>
                <a:latin typeface="Arial" charset="0"/>
                <a:ea typeface="+mn-ea"/>
                <a:cs typeface="+mn-cs"/>
              </a:rPr>
              <a:t>1694 assets – compression and caching</a:t>
            </a:r>
          </a:p>
          <a:p>
            <a:pPr marL="171450" indent="-171450" eaLnBrk="1" hangingPunct="1">
              <a:buFont typeface="Arial" charset="0"/>
              <a:buChar char="•"/>
            </a:pPr>
            <a:r>
              <a:rPr lang="en-US" sz="1200" b="0" i="0" kern="1200" dirty="0" smtClean="0">
                <a:solidFill>
                  <a:schemeClr val="tx1"/>
                </a:solidFill>
                <a:effectLst/>
                <a:latin typeface="Arial" charset="0"/>
                <a:ea typeface="+mn-ea"/>
                <a:cs typeface="+mn-cs"/>
              </a:rPr>
              <a:t>353 lights, 346 particle systems – culling with portals and bounding-box trees</a:t>
            </a:r>
          </a:p>
          <a:p>
            <a:pPr marL="171450" indent="-171450" eaLnBrk="1" hangingPunct="1">
              <a:buFont typeface="Arial" charset="0"/>
              <a:buChar char="•"/>
            </a:pPr>
            <a:r>
              <a:rPr lang="en-US" sz="1200" b="0" i="0" kern="1200" dirty="0" smtClean="0">
                <a:solidFill>
                  <a:schemeClr val="tx1"/>
                </a:solidFill>
                <a:effectLst/>
                <a:latin typeface="Arial" charset="0"/>
                <a:ea typeface="+mn-ea"/>
                <a:cs typeface="+mn-cs"/>
              </a:rPr>
              <a:t>55 shading techniques, 451 materials – sort by technique and material</a:t>
            </a:r>
          </a:p>
          <a:p>
            <a:pPr eaLnBrk="1" hangingPunct="1"/>
            <a:endParaRPr lang="en-US" sz="1200" b="0" i="0" kern="1200" dirty="0" smtClean="0">
              <a:solidFill>
                <a:schemeClr val="tx1"/>
              </a:solidFill>
              <a:effectLst/>
              <a:latin typeface="Arial" charset="0"/>
              <a:ea typeface="+mn-ea"/>
              <a:cs typeface="+mn-cs"/>
            </a:endParaRPr>
          </a:p>
          <a:p>
            <a:pPr eaLnBrk="1" hangingPunct="1"/>
            <a:r>
              <a:rPr lang="en-US" sz="1200" b="0" i="0" kern="1200" dirty="0" smtClean="0">
                <a:solidFill>
                  <a:schemeClr val="tx1"/>
                </a:solidFill>
                <a:effectLst/>
                <a:latin typeface="Arial" charset="0"/>
                <a:ea typeface="+mn-ea"/>
                <a:cs typeface="+mn-cs"/>
              </a:rPr>
              <a:t>“huge number of dynamic lights and shadows, high quality animated skinned characters, particle systems with multiple stages, 2D GUIs and animations mapped onto 3D objects, and a great variety of materials and shading effects.”</a:t>
            </a:r>
          </a:p>
          <a:p>
            <a:pPr eaLnBrk="1" hangingPunct="1"/>
            <a:endParaRPr lang="en-US" sz="1200" b="0" i="0" kern="1200" dirty="0" smtClean="0">
              <a:solidFill>
                <a:schemeClr val="tx1"/>
              </a:solidFill>
              <a:effectLst/>
              <a:latin typeface="Arial" charset="0"/>
              <a:ea typeface="+mn-ea"/>
              <a:cs typeface="+mn-cs"/>
            </a:endParaRPr>
          </a:p>
          <a:p>
            <a:pPr eaLnBrk="1" hangingPunct="1"/>
            <a:r>
              <a:rPr lang="en-US" sz="1200" b="0" i="0" kern="1200" dirty="0" smtClean="0">
                <a:solidFill>
                  <a:schemeClr val="tx1"/>
                </a:solidFill>
                <a:effectLst/>
                <a:latin typeface="Arial" charset="0"/>
                <a:ea typeface="+mn-ea"/>
                <a:cs typeface="+mn-cs"/>
              </a:rPr>
              <a:t>“portal-based scene manager.”</a:t>
            </a:r>
            <a:endParaRPr lang="en-US" dirty="0" smtClean="0"/>
          </a:p>
        </p:txBody>
      </p:sp>
      <p:sp>
        <p:nvSpPr>
          <p:cNvPr id="59396" name="Slide Number Placeholder 3"/>
          <p:cNvSpPr>
            <a:spLocks noGrp="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783F73BF-E99E-4C12-8D53-9E43F8E44596}" type="slidenum">
              <a:rPr lang="en-US" smtClean="0"/>
              <a:pPr/>
              <a:t>23</a:t>
            </a:fld>
            <a:endParaRPr lang="en-US" smtClean="0"/>
          </a:p>
        </p:txBody>
      </p:sp>
    </p:spTree>
    <p:extLst>
      <p:ext uri="{BB962C8B-B14F-4D97-AF65-F5344CB8AC3E}">
        <p14:creationId xmlns:p14="http://schemas.microsoft.com/office/powerpoint/2010/main" val="4716596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F5C6397D-761B-4A17-879A-15D8807F7B56}" type="slidenum">
              <a:rPr lang="en-US" smtClean="0"/>
              <a:pPr/>
              <a:t>3</a:t>
            </a:fld>
            <a:endParaRPr lang="en-US" smtClean="0"/>
          </a:p>
        </p:txBody>
      </p:sp>
      <p:sp>
        <p:nvSpPr>
          <p:cNvPr id="44035" name="Rectangle 2"/>
          <p:cNvSpPr>
            <a:spLocks noGrp="1" noRot="1" noChangeAspect="1" noChangeArrowheads="1" noTextEdit="1"/>
          </p:cNvSpPr>
          <p:nvPr>
            <p:ph type="sldImg"/>
          </p:nvPr>
        </p:nvSpPr>
        <p:spPr>
          <a:ln/>
        </p:spPr>
      </p:sp>
      <p:sp>
        <p:nvSpPr>
          <p:cNvPr id="89091" name="Rectangle 3"/>
          <p:cNvSpPr>
            <a:spLocks noGrp="1" noChangeArrowheads="1"/>
          </p:cNvSpPr>
          <p:nvPr>
            <p:ph type="body" idx="1"/>
          </p:nvPr>
        </p:nvSpPr>
        <p:spPr/>
        <p:txBody>
          <a:bodyPr/>
          <a:lstStyle/>
          <a:p>
            <a:pPr eaLnBrk="1" hangingPunct="1">
              <a:defRPr/>
            </a:pPr>
            <a:r>
              <a:rPr lang="en-US" dirty="0" smtClean="0"/>
              <a:t>Cesium demo - </a:t>
            </a:r>
            <a:r>
              <a:rPr lang="en-US" dirty="0" smtClean="0">
                <a:hlinkClick r:id="rId3"/>
              </a:rPr>
              <a:t>http://cesium.agi.com/</a:t>
            </a:r>
            <a:endParaRPr lang="en-US" dirty="0" smtClean="0"/>
          </a:p>
        </p:txBody>
      </p:sp>
    </p:spTree>
    <p:extLst>
      <p:ext uri="{BB962C8B-B14F-4D97-AF65-F5344CB8AC3E}">
        <p14:creationId xmlns:p14="http://schemas.microsoft.com/office/powerpoint/2010/main" val="1152468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p:cNvSpPr>
            <a:spLocks noGrp="1" noRot="1" noChangeAspect="1" noTextEdit="1"/>
          </p:cNvSpPr>
          <p:nvPr>
            <p:ph type="sldImg"/>
          </p:nvPr>
        </p:nvSpPr>
        <p:spPr>
          <a:ln/>
        </p:spPr>
      </p:sp>
      <p:sp>
        <p:nvSpPr>
          <p:cNvPr id="58371" name="Notes Placeholder 2"/>
          <p:cNvSpPr>
            <a:spLocks noGrp="1"/>
          </p:cNvSpPr>
          <p:nvPr>
            <p:ph type="body" idx="1"/>
          </p:nvPr>
        </p:nvSpPr>
        <p:spPr>
          <a:noFill/>
        </p:spPr>
        <p:txBody>
          <a:bodyPr/>
          <a:lstStyle/>
          <a:p>
            <a:pPr eaLnBrk="1" hangingPunct="1"/>
            <a:endParaRPr lang="en-US" smtClean="0"/>
          </a:p>
        </p:txBody>
      </p:sp>
      <p:sp>
        <p:nvSpPr>
          <p:cNvPr id="58372" name="Slide Number Placeholder 3"/>
          <p:cNvSpPr>
            <a:spLocks noGrp="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F36FA5FD-1EC1-4378-AA0A-947873F26026}" type="slidenum">
              <a:rPr lang="en-US" smtClean="0"/>
              <a:pPr/>
              <a:t>25</a:t>
            </a:fld>
            <a:endParaRPr lang="en-US" smtClean="0"/>
          </a:p>
        </p:txBody>
      </p:sp>
    </p:spTree>
    <p:extLst>
      <p:ext uri="{BB962C8B-B14F-4D97-AF65-F5344CB8AC3E}">
        <p14:creationId xmlns:p14="http://schemas.microsoft.com/office/powerpoint/2010/main" val="24794488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p:cNvSpPr>
            <a:spLocks noGrp="1" noRot="1" noChangeAspect="1" noTextEdit="1"/>
          </p:cNvSpPr>
          <p:nvPr>
            <p:ph type="sldImg"/>
          </p:nvPr>
        </p:nvSpPr>
        <p:spPr>
          <a:ln/>
        </p:spPr>
      </p:sp>
      <p:sp>
        <p:nvSpPr>
          <p:cNvPr id="59395" name="Notes Placeholder 2"/>
          <p:cNvSpPr>
            <a:spLocks noGrp="1"/>
          </p:cNvSpPr>
          <p:nvPr>
            <p:ph type="body" idx="1"/>
          </p:nvPr>
        </p:nvSpPr>
        <p:spPr>
          <a:noFill/>
        </p:spPr>
        <p:txBody>
          <a:bodyPr/>
          <a:lstStyle/>
          <a:p>
            <a:pPr eaLnBrk="1" hangingPunct="1"/>
            <a:r>
              <a:rPr lang="en-US" sz="1200" b="0" i="0" kern="1200" dirty="0" smtClean="0">
                <a:solidFill>
                  <a:schemeClr val="tx1"/>
                </a:solidFill>
                <a:effectLst/>
                <a:latin typeface="Arial" charset="0"/>
                <a:ea typeface="+mn-ea"/>
                <a:cs typeface="+mn-cs"/>
                <a:hlinkClick r:id="rId3"/>
              </a:rPr>
              <a:t>http://developer.amd.com/media/gpu_assets/ToyShop-Eurographics_AnimationFestival.pdf</a:t>
            </a:r>
            <a:endParaRPr lang="en-US" sz="1200" b="0" i="0" kern="1200" dirty="0" smtClean="0">
              <a:solidFill>
                <a:schemeClr val="tx1"/>
              </a:solidFill>
              <a:effectLst/>
              <a:latin typeface="Arial" charset="0"/>
              <a:ea typeface="+mn-ea"/>
              <a:cs typeface="+mn-cs"/>
            </a:endParaRPr>
          </a:p>
          <a:p>
            <a:pPr eaLnBrk="1" hangingPunct="1"/>
            <a:endParaRPr lang="en-US" sz="1200" b="0" i="0" kern="1200" dirty="0" smtClean="0">
              <a:solidFill>
                <a:schemeClr val="tx1"/>
              </a:solidFill>
              <a:effectLst/>
              <a:latin typeface="Arial" charset="0"/>
              <a:ea typeface="+mn-ea"/>
              <a:cs typeface="+mn-cs"/>
            </a:endParaRPr>
          </a:p>
          <a:p>
            <a:pPr marL="171450" indent="-171450" eaLnBrk="1" hangingPunct="1">
              <a:buFont typeface="Arial" charset="0"/>
              <a:buChar char="•"/>
            </a:pPr>
            <a:r>
              <a:rPr lang="en-US" sz="1200" b="0" i="0" kern="1200" dirty="0" smtClean="0">
                <a:solidFill>
                  <a:schemeClr val="tx1"/>
                </a:solidFill>
                <a:effectLst/>
                <a:latin typeface="Arial" charset="0"/>
                <a:ea typeface="+mn-ea"/>
                <a:cs typeface="+mn-cs"/>
              </a:rPr>
              <a:t>From 2006</a:t>
            </a:r>
            <a:r>
              <a:rPr lang="en-US" sz="1200" b="0" i="0" kern="1200" baseline="0" dirty="0" smtClean="0">
                <a:solidFill>
                  <a:schemeClr val="tx1"/>
                </a:solidFill>
                <a:effectLst/>
                <a:latin typeface="Arial" charset="0"/>
                <a:ea typeface="+mn-ea"/>
                <a:cs typeface="+mn-cs"/>
              </a:rPr>
              <a:t> (pre unified shader architecture, wow) – Radeon X1800 at 26-29 fps</a:t>
            </a:r>
          </a:p>
          <a:p>
            <a:pPr marL="171450" indent="-171450" eaLnBrk="1" hangingPunct="1">
              <a:buFont typeface="Arial" charset="0"/>
              <a:buChar char="•"/>
            </a:pPr>
            <a:r>
              <a:rPr lang="en-US" sz="1200" b="0" i="0" kern="1200" baseline="0" dirty="0" smtClean="0">
                <a:solidFill>
                  <a:schemeClr val="tx1"/>
                </a:solidFill>
                <a:effectLst/>
                <a:latin typeface="Arial" charset="0"/>
                <a:ea typeface="+mn-ea"/>
                <a:cs typeface="+mn-cs"/>
              </a:rPr>
              <a:t>Parallax Occlusion Mapping – self-shadows, perspective-correct:  bricks, wood letters, sidewalks</a:t>
            </a:r>
          </a:p>
          <a:p>
            <a:pPr marL="171450" indent="-171450" eaLnBrk="1" hangingPunct="1">
              <a:buFont typeface="Arial" charset="0"/>
              <a:buChar char="•"/>
            </a:pPr>
            <a:r>
              <a:rPr lang="en-US" sz="1200" b="0" i="0" kern="1200" baseline="0" dirty="0" smtClean="0">
                <a:solidFill>
                  <a:schemeClr val="tx1"/>
                </a:solidFill>
                <a:effectLst/>
                <a:latin typeface="Arial" charset="0"/>
                <a:ea typeface="+mn-ea"/>
                <a:cs typeface="+mn-cs"/>
              </a:rPr>
              <a:t>28 MB vertex/index.  156 MB for (compressed) textures.  54 MB for </a:t>
            </a:r>
            <a:r>
              <a:rPr lang="en-US" sz="1200" b="0" i="0" kern="1200" baseline="0" dirty="0" err="1" smtClean="0">
                <a:solidFill>
                  <a:schemeClr val="tx1"/>
                </a:solidFill>
                <a:effectLst/>
                <a:latin typeface="Arial" charset="0"/>
                <a:ea typeface="+mn-ea"/>
                <a:cs typeface="+mn-cs"/>
              </a:rPr>
              <a:t>framebuffers</a:t>
            </a:r>
            <a:r>
              <a:rPr lang="en-US" sz="1200" b="0" i="0" kern="1200" baseline="0" dirty="0" smtClean="0">
                <a:solidFill>
                  <a:schemeClr val="tx1"/>
                </a:solidFill>
                <a:effectLst/>
                <a:latin typeface="Arial" charset="0"/>
                <a:ea typeface="+mn-ea"/>
                <a:cs typeface="+mn-cs"/>
              </a:rPr>
              <a:t>.  Total 240 MB.</a:t>
            </a:r>
          </a:p>
          <a:p>
            <a:pPr marL="171450" indent="-171450" eaLnBrk="1" hangingPunct="1">
              <a:buFont typeface="Arial" charset="0"/>
              <a:buChar char="•"/>
            </a:pPr>
            <a:r>
              <a:rPr lang="en-US" sz="1200" b="0" i="0" kern="1200" baseline="0" dirty="0" smtClean="0">
                <a:solidFill>
                  <a:schemeClr val="tx1"/>
                </a:solidFill>
                <a:effectLst/>
                <a:latin typeface="Arial" charset="0"/>
                <a:ea typeface="+mn-ea"/>
                <a:cs typeface="+mn-cs"/>
              </a:rPr>
              <a:t>500 different shaders.</a:t>
            </a:r>
          </a:p>
          <a:p>
            <a:pPr marL="171450" indent="-171450" eaLnBrk="1" hangingPunct="1">
              <a:buFont typeface="Arial" charset="0"/>
              <a:buChar char="•"/>
            </a:pPr>
            <a:r>
              <a:rPr lang="en-US" sz="1200" b="0" i="0" kern="1200" baseline="0" dirty="0" smtClean="0">
                <a:solidFill>
                  <a:schemeClr val="tx1"/>
                </a:solidFill>
                <a:effectLst/>
                <a:latin typeface="Arial" charset="0"/>
                <a:ea typeface="+mn-ea"/>
                <a:cs typeface="+mn-cs"/>
              </a:rPr>
              <a:t>250 draw calls for 200-500K polygons and 0-22K particles</a:t>
            </a:r>
          </a:p>
          <a:p>
            <a:pPr marL="171450" indent="-171450" eaLnBrk="1" hangingPunct="1">
              <a:buFont typeface="Arial" charset="0"/>
              <a:buChar char="•"/>
            </a:pPr>
            <a:r>
              <a:rPr lang="en-US" sz="1200" b="0" i="0" kern="1200" baseline="0" dirty="0" smtClean="0">
                <a:solidFill>
                  <a:schemeClr val="tx1"/>
                </a:solidFill>
                <a:effectLst/>
                <a:latin typeface="Arial" charset="0"/>
                <a:ea typeface="+mn-ea"/>
                <a:cs typeface="+mn-cs"/>
              </a:rPr>
              <a:t>Post-processing effects for glow, blurry reflections, and rain</a:t>
            </a:r>
          </a:p>
          <a:p>
            <a:pPr marL="171450" indent="-171450" eaLnBrk="1" hangingPunct="1">
              <a:buFont typeface="Arial" charset="0"/>
              <a:buChar char="•"/>
            </a:pPr>
            <a:r>
              <a:rPr lang="en-US" sz="1200" b="0" i="0" kern="1200" baseline="0" dirty="0" smtClean="0">
                <a:solidFill>
                  <a:schemeClr val="tx1"/>
                </a:solidFill>
                <a:effectLst/>
                <a:latin typeface="Arial" charset="0"/>
                <a:ea typeface="+mn-ea"/>
                <a:cs typeface="+mn-cs"/>
              </a:rPr>
              <a:t>Water simulation on GPU using Euler integration (only SM 2.0!)</a:t>
            </a:r>
          </a:p>
          <a:p>
            <a:pPr marL="171450" indent="-171450" eaLnBrk="1" hangingPunct="1">
              <a:buFont typeface="Arial" charset="0"/>
              <a:buChar char="•"/>
            </a:pPr>
            <a:endParaRPr lang="en-US" sz="1200" b="0" i="0" kern="1200" baseline="0" dirty="0" smtClean="0">
              <a:solidFill>
                <a:schemeClr val="tx1"/>
              </a:solidFill>
              <a:effectLst/>
              <a:latin typeface="Arial" charset="0"/>
              <a:ea typeface="+mn-ea"/>
              <a:cs typeface="+mn-cs"/>
            </a:endParaRPr>
          </a:p>
          <a:p>
            <a:pPr marL="171450" indent="-171450" eaLnBrk="1" hangingPunct="1">
              <a:buFont typeface="Arial" charset="0"/>
              <a:buChar char="•"/>
            </a:pPr>
            <a:endParaRPr lang="en-US" sz="1200" b="0" i="0" kern="1200" baseline="0" dirty="0" smtClean="0">
              <a:solidFill>
                <a:schemeClr val="tx1"/>
              </a:solidFill>
              <a:effectLst/>
              <a:latin typeface="Arial" charset="0"/>
              <a:ea typeface="+mn-ea"/>
              <a:cs typeface="+mn-cs"/>
            </a:endParaRPr>
          </a:p>
          <a:p>
            <a:pPr marL="171450" indent="-171450" eaLnBrk="1" hangingPunct="1">
              <a:buFont typeface="Arial" charset="0"/>
              <a:buChar char="•"/>
            </a:pPr>
            <a:endParaRPr lang="en-US" sz="1200" b="0" i="0" kern="1200" baseline="0" dirty="0" smtClean="0">
              <a:solidFill>
                <a:schemeClr val="tx1"/>
              </a:solidFill>
              <a:effectLst/>
              <a:latin typeface="Arial" charset="0"/>
              <a:ea typeface="+mn-ea"/>
              <a:cs typeface="+mn-cs"/>
            </a:endParaRPr>
          </a:p>
          <a:p>
            <a:pPr eaLnBrk="1" hangingPunct="1"/>
            <a:endParaRPr lang="en-US" sz="1200" b="0" i="0" kern="1200" dirty="0" smtClean="0">
              <a:solidFill>
                <a:schemeClr val="tx1"/>
              </a:solidFill>
              <a:effectLst/>
              <a:latin typeface="Arial" charset="0"/>
              <a:ea typeface="+mn-ea"/>
              <a:cs typeface="+mn-cs"/>
            </a:endParaRPr>
          </a:p>
        </p:txBody>
      </p:sp>
      <p:sp>
        <p:nvSpPr>
          <p:cNvPr id="59396" name="Slide Number Placeholder 3"/>
          <p:cNvSpPr>
            <a:spLocks noGrp="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783F73BF-E99E-4C12-8D53-9E43F8E44596}" type="slidenum">
              <a:rPr lang="en-US" smtClean="0"/>
              <a:pPr/>
              <a:t>26</a:t>
            </a:fld>
            <a:endParaRPr lang="en-US" smtClean="0"/>
          </a:p>
        </p:txBody>
      </p:sp>
    </p:spTree>
    <p:extLst>
      <p:ext uri="{BB962C8B-B14F-4D97-AF65-F5344CB8AC3E}">
        <p14:creationId xmlns:p14="http://schemas.microsoft.com/office/powerpoint/2010/main" val="8450483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http://developer.amd.com/Resources/documentation/samples/demos/pages/AMDRadeonHD7900SeriesGraphicsReal-TimeDemos.aspx</a:t>
            </a:r>
          </a:p>
          <a:p>
            <a:endParaRPr lang="en-US" dirty="0" smtClean="0"/>
          </a:p>
          <a:p>
            <a:r>
              <a:rPr lang="en-US" dirty="0" smtClean="0"/>
              <a:t>Also see - http://www.youtube.com/watch?v=s2y7e3Zm1xc</a:t>
            </a:r>
          </a:p>
          <a:p>
            <a:endParaRPr lang="en-US" dirty="0" smtClean="0"/>
          </a:p>
          <a:p>
            <a:pPr marL="171450" indent="-171450">
              <a:buFont typeface="Arial" charset="0"/>
              <a:buChar char="•"/>
            </a:pPr>
            <a:r>
              <a:rPr lang="en-US" dirty="0" smtClean="0"/>
              <a:t>Complex</a:t>
            </a:r>
            <a:r>
              <a:rPr lang="en-US" baseline="0" dirty="0" smtClean="0"/>
              <a:t> materials AND many lights AND many light models.</a:t>
            </a:r>
          </a:p>
          <a:p>
            <a:pPr marL="171450" indent="-171450">
              <a:buFont typeface="Arial" charset="0"/>
              <a:buChar char="•"/>
            </a:pPr>
            <a:r>
              <a:rPr lang="en-US" baseline="0" dirty="0" smtClean="0"/>
              <a:t>Use compute to cull lights per tile.  Forward shade per tile only with affecting lights.</a:t>
            </a:r>
          </a:p>
          <a:p>
            <a:pPr marL="171450" indent="-171450">
              <a:buFont typeface="Arial" charset="0"/>
              <a:buChar char="•"/>
            </a:pPr>
            <a:r>
              <a:rPr lang="en-US" sz="1200" kern="1200" dirty="0" smtClean="0">
                <a:solidFill>
                  <a:schemeClr val="tx1"/>
                </a:solidFill>
                <a:effectLst/>
                <a:latin typeface="Arial" charset="0"/>
                <a:ea typeface="+mn-ea"/>
                <a:cs typeface="+mn-cs"/>
              </a:rPr>
              <a:t>One bounce global illumination effects by spawning virtual point light sources where light strikes a surface.</a:t>
            </a:r>
          </a:p>
          <a:p>
            <a:pPr marL="171450" indent="-171450">
              <a:buFont typeface="Arial" charset="0"/>
              <a:buChar char="•"/>
            </a:pPr>
            <a:r>
              <a:rPr lang="en-US" sz="1200" kern="1200" dirty="0" smtClean="0">
                <a:solidFill>
                  <a:schemeClr val="tx1"/>
                </a:solidFill>
                <a:effectLst/>
                <a:latin typeface="Arial" charset="0"/>
                <a:ea typeface="+mn-ea"/>
                <a:cs typeface="+mn-cs"/>
              </a:rPr>
              <a:t>Multiple BRDF equations, realistic use of index of refraction, absorption based on wavelength for metals, etc.</a:t>
            </a:r>
            <a:endParaRPr lang="en-US" dirty="0"/>
          </a:p>
        </p:txBody>
      </p:sp>
      <p:sp>
        <p:nvSpPr>
          <p:cNvPr id="4" name="Slide Number Placeholder 3"/>
          <p:cNvSpPr>
            <a:spLocks noGrp="1"/>
          </p:cNvSpPr>
          <p:nvPr>
            <p:ph type="sldNum" sz="quarter" idx="10"/>
          </p:nvPr>
        </p:nvSpPr>
        <p:spPr/>
        <p:txBody>
          <a:bodyPr/>
          <a:lstStyle/>
          <a:p>
            <a:pPr>
              <a:defRPr/>
            </a:pPr>
            <a:fld id="{F4BDF356-1CF7-4830-A1DD-92487C04A17A}" type="slidenum">
              <a:rPr lang="en-US" smtClean="0"/>
              <a:pPr>
                <a:defRPr/>
              </a:pPr>
              <a:t>27</a:t>
            </a:fld>
            <a:endParaRPr lang="en-US"/>
          </a:p>
        </p:txBody>
      </p:sp>
    </p:spTree>
    <p:extLst>
      <p:ext uri="{BB962C8B-B14F-4D97-AF65-F5344CB8AC3E}">
        <p14:creationId xmlns:p14="http://schemas.microsoft.com/office/powerpoint/2010/main" val="13307092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a:ln/>
        </p:spPr>
      </p:sp>
      <p:sp>
        <p:nvSpPr>
          <p:cNvPr id="60419" name="Notes Placeholder 2"/>
          <p:cNvSpPr>
            <a:spLocks noGrp="1"/>
          </p:cNvSpPr>
          <p:nvPr>
            <p:ph type="body" idx="1"/>
          </p:nvPr>
        </p:nvSpPr>
        <p:spPr>
          <a:noFill/>
        </p:spPr>
        <p:txBody>
          <a:bodyPr/>
          <a:lstStyle/>
          <a:p>
            <a:pPr eaLnBrk="1" hangingPunct="1"/>
            <a:r>
              <a:rPr lang="fr-FR" smtClean="0"/>
              <a:t>Smoke - fluid simulation</a:t>
            </a:r>
          </a:p>
          <a:p>
            <a:pPr eaLnBrk="1" hangingPunct="1"/>
            <a:r>
              <a:rPr lang="fr-FR" smtClean="0"/>
              <a:t>Compute particles - bridge 1,000,000 particles</a:t>
            </a:r>
          </a:p>
          <a:p>
            <a:pPr eaLnBrk="1" hangingPunct="1"/>
            <a:r>
              <a:rPr lang="fr-FR" smtClean="0"/>
              <a:t>Terrain - Tessellation shader</a:t>
            </a:r>
            <a:endParaRPr lang="en-US" smtClean="0"/>
          </a:p>
        </p:txBody>
      </p:sp>
      <p:sp>
        <p:nvSpPr>
          <p:cNvPr id="60420" name="Slide Number Placeholder 3"/>
          <p:cNvSpPr>
            <a:spLocks noGrp="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12AEA3CA-E9B3-4F1D-8C65-CD01D16024E4}" type="slidenum">
              <a:rPr lang="en-US" smtClean="0"/>
              <a:pPr/>
              <a:t>28</a:t>
            </a:fld>
            <a:endParaRPr lang="en-US" smtClean="0"/>
          </a:p>
        </p:txBody>
      </p:sp>
    </p:spTree>
    <p:extLst>
      <p:ext uri="{BB962C8B-B14F-4D97-AF65-F5344CB8AC3E}">
        <p14:creationId xmlns:p14="http://schemas.microsoft.com/office/powerpoint/2010/main" val="15817055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a:ln/>
        </p:spPr>
      </p:sp>
      <p:sp>
        <p:nvSpPr>
          <p:cNvPr id="61443" name="Notes Placeholder 2"/>
          <p:cNvSpPr>
            <a:spLocks noGrp="1"/>
          </p:cNvSpPr>
          <p:nvPr>
            <p:ph type="body" idx="1"/>
          </p:nvPr>
        </p:nvSpPr>
        <p:spPr>
          <a:noFill/>
        </p:spPr>
        <p:txBody>
          <a:bodyPr/>
          <a:lstStyle/>
          <a:p>
            <a:pPr eaLnBrk="1" hangingPunct="1"/>
            <a:r>
              <a:rPr lang="en-US" dirty="0" smtClean="0"/>
              <a:t>And hopefully console architectures too…</a:t>
            </a:r>
          </a:p>
        </p:txBody>
      </p:sp>
      <p:sp>
        <p:nvSpPr>
          <p:cNvPr id="61444" name="Slide Number Placeholder 3"/>
          <p:cNvSpPr>
            <a:spLocks noGrp="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FC21BDCF-F0E3-467F-890D-795493EAA4A7}" type="slidenum">
              <a:rPr lang="en-US" smtClean="0"/>
              <a:pPr/>
              <a:t>29</a:t>
            </a:fld>
            <a:endParaRPr lang="en-US" smtClean="0"/>
          </a:p>
        </p:txBody>
      </p:sp>
    </p:spTree>
    <p:extLst>
      <p:ext uri="{BB962C8B-B14F-4D97-AF65-F5344CB8AC3E}">
        <p14:creationId xmlns:p14="http://schemas.microsoft.com/office/powerpoint/2010/main" val="423831998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Image Placeholder 1"/>
          <p:cNvSpPr>
            <a:spLocks noGrp="1" noRot="1" noChangeAspect="1" noTextEdit="1"/>
          </p:cNvSpPr>
          <p:nvPr>
            <p:ph type="sldImg"/>
          </p:nvPr>
        </p:nvSpPr>
        <p:spPr>
          <a:ln/>
        </p:spPr>
      </p:sp>
      <p:sp>
        <p:nvSpPr>
          <p:cNvPr id="62467" name="Notes Placeholder 2"/>
          <p:cNvSpPr>
            <a:spLocks noGrp="1"/>
          </p:cNvSpPr>
          <p:nvPr>
            <p:ph type="body" idx="1"/>
          </p:nvPr>
        </p:nvSpPr>
        <p:spPr>
          <a:noFill/>
        </p:spPr>
        <p:txBody>
          <a:bodyPr/>
          <a:lstStyle/>
          <a:p>
            <a:pPr eaLnBrk="1" hangingPunct="1"/>
            <a:r>
              <a:rPr lang="en-US" smtClean="0"/>
              <a:t>GPUs are about doing data-parallel problems quickly!</a:t>
            </a:r>
          </a:p>
          <a:p>
            <a:pPr eaLnBrk="1" hangingPunct="1"/>
            <a:endParaRPr lang="en-US" smtClean="0"/>
          </a:p>
          <a:p>
            <a:pPr eaLnBrk="1" hangingPunct="1"/>
            <a:r>
              <a:rPr lang="en-US" smtClean="0"/>
              <a:t>Walk clock performance.  Not theoretical.</a:t>
            </a:r>
          </a:p>
          <a:p>
            <a:pPr eaLnBrk="1" hangingPunct="1"/>
            <a:endParaRPr lang="en-US" smtClean="0"/>
          </a:p>
        </p:txBody>
      </p:sp>
      <p:sp>
        <p:nvSpPr>
          <p:cNvPr id="62468" name="Slide Number Placeholder 3"/>
          <p:cNvSpPr>
            <a:spLocks noGrp="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924255DA-FD64-4938-A252-63E2CDBFC83C}" type="slidenum">
              <a:rPr lang="en-US" smtClean="0"/>
              <a:pPr/>
              <a:t>30</a:t>
            </a:fld>
            <a:endParaRPr lang="en-US" smtClean="0"/>
          </a:p>
        </p:txBody>
      </p:sp>
    </p:spTree>
    <p:extLst>
      <p:ext uri="{BB962C8B-B14F-4D97-AF65-F5344CB8AC3E}">
        <p14:creationId xmlns:p14="http://schemas.microsoft.com/office/powerpoint/2010/main" val="168121165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example, we’ll replace</a:t>
            </a:r>
            <a:r>
              <a:rPr lang="en-US" baseline="0" dirty="0" smtClean="0"/>
              <a:t> a lecture with a guest lecture or a </a:t>
            </a:r>
            <a:r>
              <a:rPr lang="en-US" baseline="0" dirty="0" err="1" smtClean="0"/>
              <a:t>hackathon</a:t>
            </a:r>
            <a:r>
              <a:rPr lang="en-US" baseline="0" dirty="0" smtClean="0"/>
              <a:t>.</a:t>
            </a:r>
            <a:endParaRPr lang="en-US" dirty="0"/>
          </a:p>
        </p:txBody>
      </p:sp>
      <p:sp>
        <p:nvSpPr>
          <p:cNvPr id="4" name="Slide Number Placeholder 3"/>
          <p:cNvSpPr>
            <a:spLocks noGrp="1"/>
          </p:cNvSpPr>
          <p:nvPr>
            <p:ph type="sldNum" sz="quarter" idx="10"/>
          </p:nvPr>
        </p:nvSpPr>
        <p:spPr/>
        <p:txBody>
          <a:bodyPr/>
          <a:lstStyle/>
          <a:p>
            <a:pPr>
              <a:defRPr/>
            </a:pPr>
            <a:fld id="{F4BDF356-1CF7-4830-A1DD-92487C04A17A}" type="slidenum">
              <a:rPr lang="en-US" smtClean="0"/>
              <a:pPr>
                <a:defRPr/>
              </a:pPr>
              <a:t>31</a:t>
            </a:fld>
            <a:endParaRPr lang="en-US"/>
          </a:p>
        </p:txBody>
      </p:sp>
    </p:spTree>
    <p:extLst>
      <p:ext uri="{BB962C8B-B14F-4D97-AF65-F5344CB8AC3E}">
        <p14:creationId xmlns:p14="http://schemas.microsoft.com/office/powerpoint/2010/main" val="37674490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Fun.  Practice</a:t>
            </a:r>
            <a:r>
              <a:rPr lang="en-US" baseline="0" dirty="0" smtClean="0"/>
              <a:t> intensity.  Get exposure.  Team building.</a:t>
            </a:r>
          </a:p>
          <a:p>
            <a:endParaRPr lang="en-US" dirty="0" smtClean="0">
              <a:hlinkClick r:id="rId3"/>
            </a:endParaRPr>
          </a:p>
          <a:p>
            <a:r>
              <a:rPr lang="en-US" dirty="0" smtClean="0">
                <a:hlinkClick r:id="rId3"/>
              </a:rPr>
              <a:t>http://blog.virtualglobebook.com/2012/12/hackathons-in-classroom.html</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F4BDF356-1CF7-4830-A1DD-92487C04A17A}" type="slidenum">
              <a:rPr lang="en-US" smtClean="0"/>
              <a:pPr>
                <a:defRPr/>
              </a:pPr>
              <a:t>33</a:t>
            </a:fld>
            <a:endParaRPr lang="en-US"/>
          </a:p>
        </p:txBody>
      </p:sp>
    </p:spTree>
    <p:extLst>
      <p:ext uri="{BB962C8B-B14F-4D97-AF65-F5344CB8AC3E}">
        <p14:creationId xmlns:p14="http://schemas.microsoft.com/office/powerpoint/2010/main" val="10566761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a:ln/>
        </p:spPr>
      </p:sp>
      <p:sp>
        <p:nvSpPr>
          <p:cNvPr id="64515" name="Notes Placeholder 2"/>
          <p:cNvSpPr>
            <a:spLocks noGrp="1"/>
          </p:cNvSpPr>
          <p:nvPr>
            <p:ph type="body" idx="1"/>
          </p:nvPr>
        </p:nvSpPr>
        <p:spPr>
          <a:noFill/>
        </p:spPr>
        <p:txBody>
          <a:bodyPr/>
          <a:lstStyle/>
          <a:p>
            <a:pPr eaLnBrk="1" hangingPunct="1"/>
            <a:r>
              <a:rPr lang="en-US" dirty="0" smtClean="0"/>
              <a:t>Quest for knowledge vs. question for grades.</a:t>
            </a:r>
          </a:p>
          <a:p>
            <a:pPr eaLnBrk="1" hangingPunct="1"/>
            <a:endParaRPr lang="en-US" dirty="0" smtClean="0"/>
          </a:p>
          <a:p>
            <a:pPr eaLnBrk="1" hangingPunct="1"/>
            <a:r>
              <a:rPr lang="en-US" dirty="0" smtClean="0"/>
              <a:t>Some outstanding students don’t have great grades.  Most students with great grades do well outside of school.</a:t>
            </a:r>
          </a:p>
          <a:p>
            <a:pPr eaLnBrk="1" hangingPunct="1"/>
            <a:endParaRPr lang="en-US" dirty="0" smtClean="0"/>
          </a:p>
          <a:p>
            <a:pPr eaLnBrk="1" hangingPunct="1"/>
            <a:r>
              <a:rPr lang="en-US" dirty="0" smtClean="0"/>
              <a:t>This is a pragmatic course about creating outstanding GPU/graphics developers.  I don’t care if you can pass a test.  No midterm.  Mostly no written </a:t>
            </a:r>
            <a:r>
              <a:rPr lang="en-US" dirty="0" smtClean="0"/>
              <a:t>homework except performance analysis.</a:t>
            </a:r>
            <a:endParaRPr lang="en-US" dirty="0" smtClean="0"/>
          </a:p>
        </p:txBody>
      </p:sp>
      <p:sp>
        <p:nvSpPr>
          <p:cNvPr id="64516" name="Slide Number Placeholder 3"/>
          <p:cNvSpPr>
            <a:spLocks noGrp="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6A988D7F-E5FF-4E53-8812-561ABDDB5156}" type="slidenum">
              <a:rPr lang="en-US" smtClean="0"/>
              <a:pPr/>
              <a:t>35</a:t>
            </a:fld>
            <a:endParaRPr lang="en-US" smtClean="0"/>
          </a:p>
        </p:txBody>
      </p:sp>
    </p:spTree>
    <p:extLst>
      <p:ext uri="{BB962C8B-B14F-4D97-AF65-F5344CB8AC3E}">
        <p14:creationId xmlns:p14="http://schemas.microsoft.com/office/powerpoint/2010/main" val="1114972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Arial" charset="0"/>
                <a:ea typeface="+mn-ea"/>
                <a:cs typeface="+mn-cs"/>
              </a:rPr>
              <a:t>Rebrand homework as</a:t>
            </a:r>
            <a:r>
              <a:rPr lang="en-US" sz="1200" b="0" i="0" u="none" strike="noStrike" kern="1200" baseline="0" dirty="0" smtClean="0">
                <a:solidFill>
                  <a:schemeClr val="tx1"/>
                </a:solidFill>
                <a:effectLst/>
                <a:latin typeface="Arial" charset="0"/>
                <a:ea typeface="+mn-ea"/>
                <a:cs typeface="+mn-cs"/>
              </a:rPr>
              <a:t> </a:t>
            </a:r>
            <a:r>
              <a:rPr lang="en-US" sz="1200" b="0" i="0" u="none" strike="noStrike" kern="1200" dirty="0" smtClean="0">
                <a:solidFill>
                  <a:schemeClr val="tx1"/>
                </a:solidFill>
                <a:effectLst/>
                <a:latin typeface="Arial" charset="0"/>
                <a:ea typeface="+mn-ea"/>
                <a:cs typeface="+mn-cs"/>
              </a:rPr>
              <a:t>projects.  Change culture.  No one wants to do homework.</a:t>
            </a:r>
          </a:p>
          <a:p>
            <a:endParaRPr lang="en-US" sz="1200" b="0" i="0" u="none" strike="noStrike" kern="1200" dirty="0" smtClean="0">
              <a:solidFill>
                <a:schemeClr val="tx1"/>
              </a:solidFill>
              <a:effectLst/>
              <a:latin typeface="Arial" charset="0"/>
              <a:ea typeface="+mn-ea"/>
              <a:cs typeface="+mn-cs"/>
            </a:endParaRPr>
          </a:p>
          <a:p>
            <a:r>
              <a:rPr lang="en-US" sz="1200" b="0" i="0" u="none" strike="noStrike" kern="1200" dirty="0" smtClean="0">
                <a:solidFill>
                  <a:schemeClr val="tx1"/>
                </a:solidFill>
                <a:effectLst/>
                <a:latin typeface="Arial" charset="0"/>
                <a:ea typeface="+mn-ea"/>
                <a:cs typeface="+mn-cs"/>
              </a:rPr>
              <a:t>Numbers lie, but when the course gets harder,</a:t>
            </a:r>
            <a:r>
              <a:rPr lang="en-US" sz="1200" b="0" i="0" u="none" strike="noStrike" kern="1200" baseline="0" dirty="0" smtClean="0">
                <a:solidFill>
                  <a:schemeClr val="tx1"/>
                </a:solidFill>
                <a:effectLst/>
                <a:latin typeface="Arial" charset="0"/>
                <a:ea typeface="+mn-ea"/>
                <a:cs typeface="+mn-cs"/>
              </a:rPr>
              <a:t> students like it more.</a:t>
            </a:r>
            <a:endParaRPr lang="en-US" dirty="0"/>
          </a:p>
        </p:txBody>
      </p:sp>
      <p:sp>
        <p:nvSpPr>
          <p:cNvPr id="4" name="Slide Number Placeholder 3"/>
          <p:cNvSpPr>
            <a:spLocks noGrp="1"/>
          </p:cNvSpPr>
          <p:nvPr>
            <p:ph type="sldNum" sz="quarter" idx="10"/>
          </p:nvPr>
        </p:nvSpPr>
        <p:spPr/>
        <p:txBody>
          <a:bodyPr/>
          <a:lstStyle/>
          <a:p>
            <a:pPr>
              <a:defRPr/>
            </a:pPr>
            <a:fld id="{F4BDF356-1CF7-4830-A1DD-92487C04A17A}" type="slidenum">
              <a:rPr lang="en-US" smtClean="0"/>
              <a:pPr>
                <a:defRPr/>
              </a:pPr>
              <a:t>36</a:t>
            </a:fld>
            <a:endParaRPr lang="en-US"/>
          </a:p>
        </p:txBody>
      </p:sp>
    </p:spTree>
    <p:extLst>
      <p:ext uri="{BB962C8B-B14F-4D97-AF65-F5344CB8AC3E}">
        <p14:creationId xmlns:p14="http://schemas.microsoft.com/office/powerpoint/2010/main" val="39795464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7E057745-1439-4347-950C-46867F43EFD9}" type="slidenum">
              <a:rPr lang="en-US" smtClean="0"/>
              <a:pPr/>
              <a:t>4</a:t>
            </a:fld>
            <a:endParaRPr lang="en-US" smtClean="0"/>
          </a:p>
        </p:txBody>
      </p:sp>
      <p:sp>
        <p:nvSpPr>
          <p:cNvPr id="45059" name="Rectangle 2"/>
          <p:cNvSpPr>
            <a:spLocks noGrp="1" noRot="1" noChangeAspect="1" noChangeArrowheads="1" noTextEdit="1"/>
          </p:cNvSpPr>
          <p:nvPr>
            <p:ph type="sldImg"/>
          </p:nvPr>
        </p:nvSpPr>
        <p:spPr>
          <a:ln/>
        </p:spPr>
      </p:sp>
      <p:sp>
        <p:nvSpPr>
          <p:cNvPr id="45060" name="Rectangle 3"/>
          <p:cNvSpPr>
            <a:spLocks noGrp="1" noChangeArrowheads="1"/>
          </p:cNvSpPr>
          <p:nvPr>
            <p:ph type="body" idx="1"/>
          </p:nvPr>
        </p:nvSpPr>
        <p:spPr>
          <a:noFill/>
        </p:spPr>
        <p:txBody>
          <a:bodyPr/>
          <a:lstStyle/>
          <a:p>
            <a:pPr eaLnBrk="1" hangingPunct="1">
              <a:defRPr/>
            </a:pPr>
            <a:endParaRPr lang="en-US" dirty="0" smtClean="0"/>
          </a:p>
          <a:p>
            <a:pPr eaLnBrk="1" hangingPunct="1"/>
            <a:endParaRPr lang="en-US" dirty="0" smtClean="0"/>
          </a:p>
        </p:txBody>
      </p:sp>
    </p:spTree>
    <p:extLst>
      <p:ext uri="{BB962C8B-B14F-4D97-AF65-F5344CB8AC3E}">
        <p14:creationId xmlns:p14="http://schemas.microsoft.com/office/powerpoint/2010/main" val="156209441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Replacing student presentations with in-class demos:</a:t>
            </a:r>
            <a:r>
              <a:rPr lang="en-US" baseline="0" dirty="0" smtClean="0"/>
              <a:t> live or video, not sure yet.</a:t>
            </a:r>
          </a:p>
          <a:p>
            <a:endParaRPr lang="en-US" baseline="0" dirty="0" smtClean="0"/>
          </a:p>
          <a:p>
            <a:r>
              <a:rPr lang="en-US" baseline="0" dirty="0" smtClean="0"/>
              <a:t>Practice writing and positioning your work.</a:t>
            </a:r>
          </a:p>
          <a:p>
            <a:endParaRPr lang="en-US" baseline="0" dirty="0" smtClean="0"/>
          </a:p>
          <a:p>
            <a:r>
              <a:rPr lang="en-US" baseline="0" dirty="0" smtClean="0"/>
              <a:t>Everyone needs to learn how to talk in front of a group and sell themselves.  The demo will be the class following the due date</a:t>
            </a:r>
            <a:r>
              <a:rPr lang="en-US" baseline="0" dirty="0" smtClean="0"/>
              <a:t>.</a:t>
            </a:r>
          </a:p>
          <a:p>
            <a:endParaRPr lang="en-US" baseline="0" dirty="0" smtClean="0"/>
          </a:p>
          <a:p>
            <a:r>
              <a:rPr lang="en-US" baseline="0" dirty="0" smtClean="0"/>
              <a:t>In-class demos should focus on your unique features in the project – not the features everyone else also did.</a:t>
            </a:r>
            <a:endParaRPr lang="en-US" dirty="0"/>
          </a:p>
        </p:txBody>
      </p:sp>
      <p:sp>
        <p:nvSpPr>
          <p:cNvPr id="4" name="Slide Number Placeholder 3"/>
          <p:cNvSpPr>
            <a:spLocks noGrp="1"/>
          </p:cNvSpPr>
          <p:nvPr>
            <p:ph type="sldNum" sz="quarter" idx="10"/>
          </p:nvPr>
        </p:nvSpPr>
        <p:spPr/>
        <p:txBody>
          <a:bodyPr/>
          <a:lstStyle/>
          <a:p>
            <a:pPr>
              <a:defRPr/>
            </a:pPr>
            <a:fld id="{F4BDF356-1CF7-4830-A1DD-92487C04A17A}" type="slidenum">
              <a:rPr lang="en-US" smtClean="0"/>
              <a:pPr>
                <a:defRPr/>
              </a:pPr>
              <a:t>37</a:t>
            </a:fld>
            <a:endParaRPr lang="en-US"/>
          </a:p>
        </p:txBody>
      </p:sp>
    </p:spTree>
    <p:extLst>
      <p:ext uri="{BB962C8B-B14F-4D97-AF65-F5344CB8AC3E}">
        <p14:creationId xmlns:p14="http://schemas.microsoft.com/office/powerpoint/2010/main" val="39795464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Time is EST.  </a:t>
            </a:r>
            <a:r>
              <a:rPr lang="en-US" dirty="0" err="1" smtClean="0"/>
              <a:t>lol</a:t>
            </a:r>
            <a:r>
              <a:rPr lang="en-US" dirty="0" smtClean="0"/>
              <a:t>.</a:t>
            </a:r>
            <a:endParaRPr lang="en-US" dirty="0"/>
          </a:p>
        </p:txBody>
      </p:sp>
      <p:sp>
        <p:nvSpPr>
          <p:cNvPr id="4" name="Slide Number Placeholder 3"/>
          <p:cNvSpPr>
            <a:spLocks noGrp="1"/>
          </p:cNvSpPr>
          <p:nvPr>
            <p:ph type="sldNum" sz="quarter" idx="10"/>
          </p:nvPr>
        </p:nvSpPr>
        <p:spPr/>
        <p:txBody>
          <a:bodyPr/>
          <a:lstStyle/>
          <a:p>
            <a:pPr>
              <a:defRPr/>
            </a:pPr>
            <a:fld id="{F4BDF356-1CF7-4830-A1DD-92487C04A17A}" type="slidenum">
              <a:rPr lang="en-US" smtClean="0"/>
              <a:pPr>
                <a:defRPr/>
              </a:pPr>
              <a:t>38</a:t>
            </a:fld>
            <a:endParaRPr lang="en-US"/>
          </a:p>
        </p:txBody>
      </p:sp>
    </p:spTree>
    <p:extLst>
      <p:ext uri="{BB962C8B-B14F-4D97-AF65-F5344CB8AC3E}">
        <p14:creationId xmlns:p14="http://schemas.microsoft.com/office/powerpoint/2010/main" val="397954648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Build self-awareness.  We focus on feedback,</a:t>
            </a:r>
            <a:r>
              <a:rPr lang="en-US" baseline="0" dirty="0" smtClean="0"/>
              <a:t> not grades.</a:t>
            </a:r>
            <a:endParaRPr lang="en-US" dirty="0"/>
          </a:p>
        </p:txBody>
      </p:sp>
      <p:sp>
        <p:nvSpPr>
          <p:cNvPr id="4" name="Slide Number Placeholder 3"/>
          <p:cNvSpPr>
            <a:spLocks noGrp="1"/>
          </p:cNvSpPr>
          <p:nvPr>
            <p:ph type="sldNum" sz="quarter" idx="10"/>
          </p:nvPr>
        </p:nvSpPr>
        <p:spPr/>
        <p:txBody>
          <a:bodyPr/>
          <a:lstStyle/>
          <a:p>
            <a:pPr>
              <a:defRPr/>
            </a:pPr>
            <a:fld id="{F4BDF356-1CF7-4830-A1DD-92487C04A17A}" type="slidenum">
              <a:rPr lang="en-US" smtClean="0"/>
              <a:pPr>
                <a:defRPr/>
              </a:pPr>
              <a:t>39</a:t>
            </a:fld>
            <a:endParaRPr lang="en-US"/>
          </a:p>
        </p:txBody>
      </p:sp>
    </p:spTree>
    <p:extLst>
      <p:ext uri="{BB962C8B-B14F-4D97-AF65-F5344CB8AC3E}">
        <p14:creationId xmlns:p14="http://schemas.microsoft.com/office/powerpoint/2010/main" val="7434948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Progress: A half-semester project for a team is now a single-person project for a week!</a:t>
            </a:r>
            <a:endParaRPr lang="en-US" dirty="0"/>
          </a:p>
        </p:txBody>
      </p:sp>
      <p:sp>
        <p:nvSpPr>
          <p:cNvPr id="4" name="Slide Number Placeholder 3"/>
          <p:cNvSpPr>
            <a:spLocks noGrp="1"/>
          </p:cNvSpPr>
          <p:nvPr>
            <p:ph type="sldNum" sz="quarter" idx="10"/>
          </p:nvPr>
        </p:nvSpPr>
        <p:spPr/>
        <p:txBody>
          <a:bodyPr/>
          <a:lstStyle/>
          <a:p>
            <a:pPr>
              <a:defRPr/>
            </a:pPr>
            <a:fld id="{F4BDF356-1CF7-4830-A1DD-92487C04A17A}" type="slidenum">
              <a:rPr lang="en-US" smtClean="0"/>
              <a:pPr>
                <a:defRPr/>
              </a:pPr>
              <a:t>41</a:t>
            </a:fld>
            <a:endParaRPr lang="en-US"/>
          </a:p>
        </p:txBody>
      </p:sp>
    </p:spTree>
    <p:extLst>
      <p:ext uri="{BB962C8B-B14F-4D97-AF65-F5344CB8AC3E}">
        <p14:creationId xmlns:p14="http://schemas.microsoft.com/office/powerpoint/2010/main" val="9608275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 http://</a:t>
            </a:r>
            <a:r>
              <a:rPr lang="en-US" dirty="0" err="1" smtClean="0"/>
              <a:t>iamnop.com</a:t>
            </a:r>
            <a:r>
              <a:rPr lang="en-US" dirty="0" smtClean="0"/>
              <a:t>/</a:t>
            </a:r>
            <a:r>
              <a:rPr lang="en-US" dirty="0" err="1" smtClean="0"/>
              <a:t>raymarch</a:t>
            </a:r>
            <a:r>
              <a:rPr lang="en-US" dirty="0" smtClean="0"/>
              <a:t>/</a:t>
            </a:r>
          </a:p>
          <a:p>
            <a:r>
              <a:rPr lang="en-US" dirty="0" smtClean="0"/>
              <a:t>Blog: http://</a:t>
            </a:r>
            <a:r>
              <a:rPr lang="en-US" dirty="0" err="1" smtClean="0"/>
              <a:t>nopjia.blogspot.com</a:t>
            </a:r>
            <a:r>
              <a:rPr lang="en-US" dirty="0" smtClean="0"/>
              <a:t>/2012/04/final-</a:t>
            </a:r>
            <a:r>
              <a:rPr lang="en-US" dirty="0" err="1" smtClean="0"/>
              <a:t>deliverables.html</a:t>
            </a:r>
            <a:endParaRPr lang="en-US" dirty="0" smtClean="0"/>
          </a:p>
        </p:txBody>
      </p:sp>
      <p:sp>
        <p:nvSpPr>
          <p:cNvPr id="4" name="Slide Number Placeholder 3"/>
          <p:cNvSpPr>
            <a:spLocks noGrp="1"/>
          </p:cNvSpPr>
          <p:nvPr>
            <p:ph type="sldNum" sz="quarter" idx="10"/>
          </p:nvPr>
        </p:nvSpPr>
        <p:spPr/>
        <p:txBody>
          <a:bodyPr/>
          <a:lstStyle/>
          <a:p>
            <a:pPr>
              <a:defRPr/>
            </a:pPr>
            <a:fld id="{F4BDF356-1CF7-4830-A1DD-92487C04A17A}" type="slidenum">
              <a:rPr lang="en-US" smtClean="0"/>
              <a:pPr>
                <a:defRPr/>
              </a:pPr>
              <a:t>43</a:t>
            </a:fld>
            <a:endParaRPr lang="en-US"/>
          </a:p>
        </p:txBody>
      </p:sp>
    </p:spTree>
    <p:extLst>
      <p:ext uri="{BB962C8B-B14F-4D97-AF65-F5344CB8AC3E}">
        <p14:creationId xmlns:p14="http://schemas.microsoft.com/office/powerpoint/2010/main" val="419732253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 http://</a:t>
            </a:r>
            <a:r>
              <a:rPr lang="en-US" dirty="0" err="1" smtClean="0"/>
              <a:t>glsl.heroku.com</a:t>
            </a:r>
            <a:r>
              <a:rPr lang="en-US" dirty="0" smtClean="0"/>
              <a:t>/e#2306.2</a:t>
            </a:r>
          </a:p>
          <a:p>
            <a:r>
              <a:rPr lang="en-US" dirty="0" smtClean="0"/>
              <a:t>Blog: http://y-</a:t>
            </a:r>
            <a:r>
              <a:rPr lang="en-US" dirty="0" err="1" smtClean="0"/>
              <a:t>alice.blogspot.com</a:t>
            </a:r>
            <a:r>
              <a:rPr lang="en-US" dirty="0" smtClean="0"/>
              <a:t>/2012/04/final-</a:t>
            </a:r>
            <a:r>
              <a:rPr lang="en-US" dirty="0" err="1" smtClean="0"/>
              <a:t>submission.html</a:t>
            </a:r>
            <a:endParaRPr lang="en-US" dirty="0" smtClean="0"/>
          </a:p>
        </p:txBody>
      </p:sp>
      <p:sp>
        <p:nvSpPr>
          <p:cNvPr id="4" name="Slide Number Placeholder 3"/>
          <p:cNvSpPr>
            <a:spLocks noGrp="1"/>
          </p:cNvSpPr>
          <p:nvPr>
            <p:ph type="sldNum" sz="quarter" idx="10"/>
          </p:nvPr>
        </p:nvSpPr>
        <p:spPr/>
        <p:txBody>
          <a:bodyPr/>
          <a:lstStyle/>
          <a:p>
            <a:pPr>
              <a:defRPr/>
            </a:pPr>
            <a:fld id="{F4BDF356-1CF7-4830-A1DD-92487C04A17A}" type="slidenum">
              <a:rPr lang="en-US" smtClean="0"/>
              <a:pPr>
                <a:defRPr/>
              </a:pPr>
              <a:t>44</a:t>
            </a:fld>
            <a:endParaRPr lang="en-US"/>
          </a:p>
        </p:txBody>
      </p:sp>
    </p:spTree>
    <p:extLst>
      <p:ext uri="{BB962C8B-B14F-4D97-AF65-F5344CB8AC3E}">
        <p14:creationId xmlns:p14="http://schemas.microsoft.com/office/powerpoint/2010/main" val="324595174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 http://wuhao1117.github.io/WebGL-Ocean-FFT/</a:t>
            </a:r>
          </a:p>
          <a:p>
            <a:r>
              <a:rPr lang="en-US" dirty="0" smtClean="0"/>
              <a:t>Info:</a:t>
            </a:r>
            <a:r>
              <a:rPr lang="en-US" baseline="0" dirty="0" smtClean="0"/>
              <a:t> http://</a:t>
            </a:r>
            <a:r>
              <a:rPr lang="en-US" baseline="0" dirty="0" err="1" smtClean="0"/>
              <a:t>www.wuhao.co</a:t>
            </a:r>
            <a:r>
              <a:rPr lang="en-US" baseline="0" dirty="0" smtClean="0"/>
              <a:t>/</a:t>
            </a:r>
            <a:r>
              <a:rPr lang="en-US" baseline="0" dirty="0" err="1" smtClean="0"/>
              <a:t>webgl-fft-ocean.html</a:t>
            </a:r>
            <a:endParaRPr lang="en-US" baseline="0" dirty="0" smtClean="0"/>
          </a:p>
        </p:txBody>
      </p:sp>
      <p:sp>
        <p:nvSpPr>
          <p:cNvPr id="4" name="Slide Number Placeholder 3"/>
          <p:cNvSpPr>
            <a:spLocks noGrp="1"/>
          </p:cNvSpPr>
          <p:nvPr>
            <p:ph type="sldNum" sz="quarter" idx="10"/>
          </p:nvPr>
        </p:nvSpPr>
        <p:spPr/>
        <p:txBody>
          <a:bodyPr/>
          <a:lstStyle/>
          <a:p>
            <a:pPr>
              <a:defRPr/>
            </a:pPr>
            <a:fld id="{F4BDF356-1CF7-4830-A1DD-92487C04A17A}" type="slidenum">
              <a:rPr lang="en-US" smtClean="0"/>
              <a:pPr>
                <a:defRPr/>
              </a:pPr>
              <a:t>45</a:t>
            </a:fld>
            <a:endParaRPr lang="en-US"/>
          </a:p>
        </p:txBody>
      </p:sp>
    </p:spTree>
    <p:extLst>
      <p:ext uri="{BB962C8B-B14F-4D97-AF65-F5344CB8AC3E}">
        <p14:creationId xmlns:p14="http://schemas.microsoft.com/office/powerpoint/2010/main" val="314809743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 http://</a:t>
            </a:r>
            <a:r>
              <a:rPr lang="en-US" dirty="0" err="1" smtClean="0"/>
              <a:t>sijietian.com</a:t>
            </a:r>
            <a:r>
              <a:rPr lang="en-US" dirty="0" smtClean="0"/>
              <a:t>/WebGL/</a:t>
            </a:r>
            <a:r>
              <a:rPr lang="en-US" dirty="0" err="1" smtClean="0"/>
              <a:t>deferredshading</a:t>
            </a:r>
            <a:r>
              <a:rPr lang="en-US" dirty="0" smtClean="0"/>
              <a:t>/</a:t>
            </a:r>
            <a:r>
              <a:rPr lang="en-US" dirty="0" err="1" smtClean="0"/>
              <a:t>index.html</a:t>
            </a:r>
            <a:endParaRPr lang="en-US" dirty="0" smtClean="0"/>
          </a:p>
          <a:p>
            <a:r>
              <a:rPr lang="en-US" dirty="0" smtClean="0"/>
              <a:t>Article: https://</a:t>
            </a:r>
            <a:r>
              <a:rPr lang="en-US" dirty="0" err="1" smtClean="0"/>
              <a:t>hacks.mozilla.org</a:t>
            </a:r>
            <a:r>
              <a:rPr lang="en-US" dirty="0" smtClean="0"/>
              <a:t>/2014/01/</a:t>
            </a:r>
            <a:r>
              <a:rPr lang="en-US" dirty="0" err="1" smtClean="0"/>
              <a:t>webgl</a:t>
            </a:r>
            <a:r>
              <a:rPr lang="en-US" dirty="0" smtClean="0"/>
              <a:t>-deferred-shading/</a:t>
            </a:r>
          </a:p>
        </p:txBody>
      </p:sp>
      <p:sp>
        <p:nvSpPr>
          <p:cNvPr id="4" name="Slide Number Placeholder 3"/>
          <p:cNvSpPr>
            <a:spLocks noGrp="1"/>
          </p:cNvSpPr>
          <p:nvPr>
            <p:ph type="sldNum" sz="quarter" idx="10"/>
          </p:nvPr>
        </p:nvSpPr>
        <p:spPr/>
        <p:txBody>
          <a:bodyPr/>
          <a:lstStyle/>
          <a:p>
            <a:pPr>
              <a:defRPr/>
            </a:pPr>
            <a:fld id="{F4BDF356-1CF7-4830-A1DD-92487C04A17A}" type="slidenum">
              <a:rPr lang="en-US" smtClean="0"/>
              <a:pPr>
                <a:defRPr/>
              </a:pPr>
              <a:t>46</a:t>
            </a:fld>
            <a:endParaRPr lang="en-US"/>
          </a:p>
        </p:txBody>
      </p:sp>
    </p:spTree>
    <p:extLst>
      <p:ext uri="{BB962C8B-B14F-4D97-AF65-F5344CB8AC3E}">
        <p14:creationId xmlns:p14="http://schemas.microsoft.com/office/powerpoint/2010/main" val="158559256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Video: </a:t>
            </a:r>
            <a:r>
              <a:rPr lang="pt-BR" dirty="0" err="1" smtClean="0"/>
              <a:t>http</a:t>
            </a:r>
            <a:r>
              <a:rPr lang="pt-BR" dirty="0" smtClean="0"/>
              <a:t>://</a:t>
            </a:r>
            <a:r>
              <a:rPr lang="pt-BR" dirty="0" err="1" smtClean="0"/>
              <a:t>vimeo.com</a:t>
            </a:r>
            <a:r>
              <a:rPr lang="pt-BR" dirty="0" smtClean="0"/>
              <a:t>/103072321</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Slides: https://</a:t>
            </a:r>
            <a:r>
              <a:rPr lang="en-US" dirty="0" err="1" smtClean="0"/>
              <a:t>docs.google.com</a:t>
            </a:r>
            <a:r>
              <a:rPr lang="en-US" dirty="0" smtClean="0"/>
              <a:t>/presentation/d/1JbPvI1NS7ExcDAGiAbU6cjhfUQzfhptHNNa48eK97oo/</a:t>
            </a:r>
            <a:r>
              <a:rPr lang="en-US" dirty="0" err="1" smtClean="0"/>
              <a:t>edit#slide</a:t>
            </a:r>
            <a:r>
              <a:rPr lang="en-US" dirty="0" smtClean="0"/>
              <a:t>=</a:t>
            </a:r>
            <a:r>
              <a:rPr lang="en-US" dirty="0" err="1" smtClean="0"/>
              <a:t>id.p</a:t>
            </a:r>
            <a:endParaRPr lang="en-US" dirty="0" smtClean="0"/>
          </a:p>
          <a:p>
            <a:r>
              <a:rPr lang="en-US" dirty="0" smtClean="0"/>
              <a:t>Sec3 engine: http://</a:t>
            </a:r>
            <a:r>
              <a:rPr lang="en-US" dirty="0" err="1" smtClean="0"/>
              <a:t>www.noahbenjaminlyons.com</a:t>
            </a:r>
            <a:r>
              <a:rPr lang="en-US" dirty="0" smtClean="0"/>
              <a:t>/sec3/</a:t>
            </a:r>
          </a:p>
          <a:p>
            <a:r>
              <a:rPr lang="en-US" dirty="0" smtClean="0"/>
              <a:t>Demo: http://alexmiller12.github.io/WebGL-Fluids/</a:t>
            </a:r>
          </a:p>
          <a:p>
            <a:endParaRPr lang="en-US" dirty="0" smtClean="0"/>
          </a:p>
          <a:p>
            <a:r>
              <a:rPr lang="en-US" dirty="0" smtClean="0"/>
              <a:t>SPH using density and pressure.</a:t>
            </a:r>
          </a:p>
          <a:p>
            <a:endParaRPr lang="en-US" dirty="0" smtClean="0"/>
          </a:p>
          <a:p>
            <a:r>
              <a:rPr lang="en-US" dirty="0" smtClean="0"/>
              <a:t>Alex and Noah also implemented:</a:t>
            </a:r>
          </a:p>
          <a:p>
            <a:pPr marL="171450" indent="-171450">
              <a:buFont typeface="Arial"/>
              <a:buChar char="•"/>
            </a:pPr>
            <a:r>
              <a:rPr lang="en-US" dirty="0" smtClean="0"/>
              <a:t>GPU-accelerated particle system with self-shadowing and order-independent transparency</a:t>
            </a:r>
          </a:p>
          <a:p>
            <a:pPr marL="171450" indent="-171450">
              <a:buFont typeface="Arial"/>
              <a:buChar char="•"/>
            </a:pPr>
            <a:r>
              <a:rPr lang="en-US" dirty="0" smtClean="0"/>
              <a:t>Cascaded shadow maps with percentage closer filtering</a:t>
            </a:r>
          </a:p>
          <a:p>
            <a:pPr marL="171450" indent="-171450">
              <a:buFont typeface="Arial"/>
              <a:buChar char="•"/>
            </a:pPr>
            <a:r>
              <a:rPr lang="en-US" dirty="0" smtClean="0"/>
              <a:t>Depth of field with smoothed foreground edges and variable width blur</a:t>
            </a:r>
          </a:p>
          <a:p>
            <a:pPr marL="171450" indent="-171450">
              <a:buFont typeface="Arial"/>
              <a:buChar char="•"/>
            </a:pPr>
            <a:r>
              <a:rPr lang="en-US" dirty="0" smtClean="0"/>
              <a:t>Forward and deferred shading</a:t>
            </a:r>
          </a:p>
          <a:p>
            <a:endParaRPr lang="en-US" dirty="0" smtClean="0"/>
          </a:p>
        </p:txBody>
      </p:sp>
      <p:sp>
        <p:nvSpPr>
          <p:cNvPr id="4" name="Slide Number Placeholder 3"/>
          <p:cNvSpPr>
            <a:spLocks noGrp="1"/>
          </p:cNvSpPr>
          <p:nvPr>
            <p:ph type="sldNum" sz="quarter" idx="10"/>
          </p:nvPr>
        </p:nvSpPr>
        <p:spPr/>
        <p:txBody>
          <a:bodyPr/>
          <a:lstStyle/>
          <a:p>
            <a:pPr>
              <a:defRPr/>
            </a:pPr>
            <a:fld id="{F4BDF356-1CF7-4830-A1DD-92487C04A17A}" type="slidenum">
              <a:rPr lang="en-US" smtClean="0"/>
              <a:pPr>
                <a:defRPr/>
              </a:pPr>
              <a:t>47</a:t>
            </a:fld>
            <a:endParaRPr lang="en-US"/>
          </a:p>
        </p:txBody>
      </p:sp>
    </p:spTree>
    <p:extLst>
      <p:ext uri="{BB962C8B-B14F-4D97-AF65-F5344CB8AC3E}">
        <p14:creationId xmlns:p14="http://schemas.microsoft.com/office/powerpoint/2010/main" val="85005833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a:ln/>
        </p:spPr>
      </p:sp>
      <p:sp>
        <p:nvSpPr>
          <p:cNvPr id="66563" name="Notes Placeholder 2"/>
          <p:cNvSpPr>
            <a:spLocks noGrp="1"/>
          </p:cNvSpPr>
          <p:nvPr>
            <p:ph type="body" idx="1"/>
          </p:nvPr>
        </p:nvSpPr>
        <p:spPr>
          <a:noFill/>
        </p:spPr>
        <p:txBody>
          <a:bodyPr/>
          <a:lstStyle/>
          <a:p>
            <a:pPr eaLnBrk="1" hangingPunct="1"/>
            <a:r>
              <a:rPr lang="en-US" dirty="0" smtClean="0"/>
              <a:t>What can we learn from boxing?</a:t>
            </a:r>
          </a:p>
          <a:p>
            <a:pPr eaLnBrk="1" hangingPunct="1"/>
            <a:endParaRPr lang="en-US" dirty="0" smtClean="0"/>
          </a:p>
          <a:p>
            <a:pPr eaLnBrk="1" hangingPunct="1"/>
            <a:r>
              <a:rPr lang="en-US" dirty="0" smtClean="0"/>
              <a:t>Not to scale; ignore integrating to see the area of the region under the curve.</a:t>
            </a:r>
          </a:p>
          <a:p>
            <a:pPr eaLnBrk="1" hangingPunct="1"/>
            <a:endParaRPr lang="en-US" dirty="0" smtClean="0"/>
          </a:p>
          <a:p>
            <a:pPr eaLnBrk="1" hangingPunct="1"/>
            <a:r>
              <a:rPr lang="en-US" dirty="0" smtClean="0"/>
              <a:t>Actually, we can learn a lot more from boxing:  continuous feedback, intensity, etc.</a:t>
            </a:r>
          </a:p>
          <a:p>
            <a:pPr eaLnBrk="1" hangingPunct="1"/>
            <a:endParaRPr lang="en-US" dirty="0" smtClean="0"/>
          </a:p>
          <a:p>
            <a:pPr eaLnBrk="1" hangingPunct="1"/>
            <a:r>
              <a:rPr lang="en-US" dirty="0" smtClean="0"/>
              <a:t>Avoid burning out or making mistakes at the very end.  Avoid unforeseen problems.  “Early and often.”</a:t>
            </a:r>
          </a:p>
          <a:p>
            <a:pPr eaLnBrk="1" hangingPunct="1"/>
            <a:endParaRPr lang="en-US" dirty="0" smtClean="0"/>
          </a:p>
          <a:p>
            <a:pPr eaLnBrk="1" hangingPunct="1"/>
            <a:r>
              <a:rPr lang="en-US" dirty="0" smtClean="0"/>
              <a:t>I suggest to move the peek even sooner.  Hit it hard right away.  Line up your effort with office hours, so you can get help early and late.</a:t>
            </a:r>
          </a:p>
        </p:txBody>
      </p:sp>
      <p:sp>
        <p:nvSpPr>
          <p:cNvPr id="66564" name="Slide Number Placeholder 3"/>
          <p:cNvSpPr>
            <a:spLocks noGrp="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778DC305-1EC3-49DE-8DC4-0CA3612C8D99}" type="slidenum">
              <a:rPr lang="en-US" smtClean="0"/>
              <a:pPr/>
              <a:t>49</a:t>
            </a:fld>
            <a:endParaRPr lang="en-US" smtClean="0"/>
          </a:p>
        </p:txBody>
      </p:sp>
    </p:spTree>
    <p:extLst>
      <p:ext uri="{BB962C8B-B14F-4D97-AF65-F5344CB8AC3E}">
        <p14:creationId xmlns:p14="http://schemas.microsoft.com/office/powerpoint/2010/main" val="36527578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7E057745-1439-4347-950C-46867F43EFD9}" type="slidenum">
              <a:rPr lang="en-US" smtClean="0"/>
              <a:pPr/>
              <a:t>5</a:t>
            </a:fld>
            <a:endParaRPr lang="en-US" smtClean="0"/>
          </a:p>
        </p:txBody>
      </p:sp>
      <p:sp>
        <p:nvSpPr>
          <p:cNvPr id="45059" name="Rectangle 2"/>
          <p:cNvSpPr>
            <a:spLocks noGrp="1" noRot="1" noChangeAspect="1" noChangeArrowheads="1" noTextEdit="1"/>
          </p:cNvSpPr>
          <p:nvPr>
            <p:ph type="sldImg"/>
          </p:nvPr>
        </p:nvSpPr>
        <p:spPr>
          <a:ln/>
        </p:spPr>
      </p:sp>
      <p:sp>
        <p:nvSpPr>
          <p:cNvPr id="45060" name="Rectangle 3"/>
          <p:cNvSpPr>
            <a:spLocks noGrp="1" noChangeArrowheads="1"/>
          </p:cNvSpPr>
          <p:nvPr>
            <p:ph type="body" idx="1"/>
          </p:nvPr>
        </p:nvSpPr>
        <p:spPr>
          <a:noFill/>
        </p:spPr>
        <p:txBody>
          <a:bodyPr/>
          <a:lstStyle/>
          <a:p>
            <a:pPr eaLnBrk="1" hangingPunct="1"/>
            <a:r>
              <a:rPr lang="en-US" dirty="0" smtClean="0"/>
              <a:t>Perhaps we are a sports team, and each project is an event</a:t>
            </a:r>
            <a:r>
              <a:rPr lang="en-US" baseline="0" dirty="0" smtClean="0"/>
              <a:t> I am preparing you with.  I may bring in specialists, i.e., guest lectures, in some cases just like a football might bring in a defense specialist.</a:t>
            </a:r>
            <a:endParaRPr lang="en-US" dirty="0" smtClean="0"/>
          </a:p>
        </p:txBody>
      </p:sp>
    </p:spTree>
    <p:extLst>
      <p:ext uri="{BB962C8B-B14F-4D97-AF65-F5344CB8AC3E}">
        <p14:creationId xmlns:p14="http://schemas.microsoft.com/office/powerpoint/2010/main" val="254809039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  for a depth-of-field project, it is OK to use a third-party library to load models, but it is not OK to use a depth-of-field fragment shader found in google.</a:t>
            </a:r>
          </a:p>
          <a:p>
            <a:endParaRPr lang="en-US" dirty="0" smtClean="0"/>
          </a:p>
          <a:p>
            <a:r>
              <a:rPr lang="en-US" dirty="0" smtClean="0"/>
              <a:t>Copying from another student is not OK.  If two students</a:t>
            </a:r>
            <a:r>
              <a:rPr lang="en-US" baseline="0" dirty="0" smtClean="0"/>
              <a:t> have the same exact code, and it is wrong…</a:t>
            </a:r>
          </a:p>
          <a:p>
            <a:endParaRPr lang="en-US" dirty="0" smtClean="0"/>
          </a:p>
          <a:p>
            <a:r>
              <a:rPr lang="en-US" dirty="0" smtClean="0"/>
              <a:t>Be ready to explain</a:t>
            </a:r>
            <a:r>
              <a:rPr lang="en-US" baseline="0" dirty="0" smtClean="0"/>
              <a:t> any part of your code.</a:t>
            </a:r>
          </a:p>
          <a:p>
            <a:endParaRPr lang="en-US" baseline="0" dirty="0" smtClean="0"/>
          </a:p>
          <a:p>
            <a:r>
              <a:rPr lang="en-US" baseline="0" dirty="0" smtClean="0"/>
              <a:t>Violating academic integrity is bad for you, your peers, and your university.  It literally steals time away from making the course better for everyone.</a:t>
            </a:r>
            <a:endParaRPr lang="en-US" dirty="0"/>
          </a:p>
        </p:txBody>
      </p:sp>
      <p:sp>
        <p:nvSpPr>
          <p:cNvPr id="4" name="Slide Number Placeholder 3"/>
          <p:cNvSpPr>
            <a:spLocks noGrp="1"/>
          </p:cNvSpPr>
          <p:nvPr>
            <p:ph type="sldNum" sz="quarter" idx="10"/>
          </p:nvPr>
        </p:nvSpPr>
        <p:spPr/>
        <p:txBody>
          <a:bodyPr/>
          <a:lstStyle/>
          <a:p>
            <a:pPr>
              <a:defRPr/>
            </a:pPr>
            <a:fld id="{F4BDF356-1CF7-4830-A1DD-92487C04A17A}" type="slidenum">
              <a:rPr lang="en-US" smtClean="0"/>
              <a:pPr>
                <a:defRPr/>
              </a:pPr>
              <a:t>50</a:t>
            </a:fld>
            <a:endParaRPr lang="en-US"/>
          </a:p>
        </p:txBody>
      </p:sp>
    </p:spTree>
    <p:extLst>
      <p:ext uri="{BB962C8B-B14F-4D97-AF65-F5344CB8AC3E}">
        <p14:creationId xmlns:p14="http://schemas.microsoft.com/office/powerpoint/2010/main" val="304221087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p:cNvSpPr>
            <a:spLocks noGrp="1" noChangeArrowheads="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BB66B039-039E-4CA7-8BFF-71D7DEB161E7}" type="slidenum">
              <a:rPr lang="en-US" smtClean="0"/>
              <a:pPr/>
              <a:t>51</a:t>
            </a:fld>
            <a:endParaRPr lang="en-US" smtClean="0"/>
          </a:p>
        </p:txBody>
      </p:sp>
      <p:sp>
        <p:nvSpPr>
          <p:cNvPr id="69635" name="Rectangle 2"/>
          <p:cNvSpPr>
            <a:spLocks noGrp="1" noRot="1" noChangeAspect="1" noChangeArrowheads="1" noTextEdit="1"/>
          </p:cNvSpPr>
          <p:nvPr>
            <p:ph type="sldImg"/>
          </p:nvPr>
        </p:nvSpPr>
        <p:spPr>
          <a:ln/>
        </p:spPr>
      </p:sp>
      <p:sp>
        <p:nvSpPr>
          <p:cNvPr id="69636" name="Rectangle 3"/>
          <p:cNvSpPr>
            <a:spLocks noGrp="1" noChangeArrowheads="1"/>
          </p:cNvSpPr>
          <p:nvPr>
            <p:ph type="body" idx="1"/>
          </p:nvPr>
        </p:nvSpPr>
        <p:spPr>
          <a:noFill/>
        </p:spPr>
        <p:txBody>
          <a:bodyPr/>
          <a:lstStyle/>
          <a:p>
            <a:pPr eaLnBrk="1" hangingPunct="1"/>
            <a:r>
              <a:rPr lang="en-US" dirty="0" smtClean="0"/>
              <a:t>If</a:t>
            </a:r>
            <a:r>
              <a:rPr lang="en-US" baseline="0" dirty="0" smtClean="0"/>
              <a:t> an undergrad degree is 40 courses, one course is 2.5%.</a:t>
            </a:r>
            <a:endParaRPr lang="en-US" dirty="0" smtClean="0"/>
          </a:p>
        </p:txBody>
      </p:sp>
    </p:spTree>
    <p:extLst>
      <p:ext uri="{BB962C8B-B14F-4D97-AF65-F5344CB8AC3E}">
        <p14:creationId xmlns:p14="http://schemas.microsoft.com/office/powerpoint/2010/main" val="109490446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p:cNvSpPr>
            <a:spLocks noGrp="1" noChangeArrowheads="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BB66B039-039E-4CA7-8BFF-71D7DEB161E7}" type="slidenum">
              <a:rPr lang="en-US" smtClean="0"/>
              <a:pPr/>
              <a:t>52</a:t>
            </a:fld>
            <a:endParaRPr lang="en-US" smtClean="0"/>
          </a:p>
        </p:txBody>
      </p:sp>
      <p:sp>
        <p:nvSpPr>
          <p:cNvPr id="69635" name="Rectangle 2"/>
          <p:cNvSpPr>
            <a:spLocks noGrp="1" noRot="1" noChangeAspect="1" noChangeArrowheads="1" noTextEdit="1"/>
          </p:cNvSpPr>
          <p:nvPr>
            <p:ph type="sldImg"/>
          </p:nvPr>
        </p:nvSpPr>
        <p:spPr>
          <a:ln/>
        </p:spPr>
      </p:sp>
      <p:sp>
        <p:nvSpPr>
          <p:cNvPr id="69636" name="Rectangle 3"/>
          <p:cNvSpPr>
            <a:spLocks noGrp="1" noChangeArrowheads="1"/>
          </p:cNvSpPr>
          <p:nvPr>
            <p:ph type="body" idx="1"/>
          </p:nvPr>
        </p:nvSpPr>
        <p:spPr>
          <a:noFill/>
        </p:spPr>
        <p:txBody>
          <a:bodyPr/>
          <a:lstStyle/>
          <a:p>
            <a:pPr eaLnBrk="1" hangingPunct="1"/>
            <a:endParaRPr lang="en-US" smtClean="0"/>
          </a:p>
        </p:txBody>
      </p:sp>
    </p:spTree>
    <p:extLst>
      <p:ext uri="{BB962C8B-B14F-4D97-AF65-F5344CB8AC3E}">
        <p14:creationId xmlns:p14="http://schemas.microsoft.com/office/powerpoint/2010/main" val="29649523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39DC71DF-95A4-44D7-B199-72F04545EB64}" type="slidenum">
              <a:rPr lang="en-US" smtClean="0"/>
              <a:pPr/>
              <a:t>6</a:t>
            </a:fld>
            <a:endParaRPr lang="en-US" smtClean="0"/>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noFill/>
        </p:spPr>
        <p:txBody>
          <a:bodyPr/>
          <a:lstStyle/>
          <a:p>
            <a:pPr eaLnBrk="1" hangingPunct="1"/>
            <a:endParaRPr lang="en-US" dirty="0" smtClean="0"/>
          </a:p>
        </p:txBody>
      </p:sp>
    </p:spTree>
    <p:extLst>
      <p:ext uri="{BB962C8B-B14F-4D97-AF65-F5344CB8AC3E}">
        <p14:creationId xmlns:p14="http://schemas.microsoft.com/office/powerpoint/2010/main" val="10111247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Image Placeholder 1"/>
          <p:cNvSpPr>
            <a:spLocks noGrp="1" noRot="1" noChangeAspect="1" noTextEdit="1"/>
          </p:cNvSpPr>
          <p:nvPr>
            <p:ph type="sldImg"/>
          </p:nvPr>
        </p:nvSpPr>
        <p:spPr>
          <a:ln/>
        </p:spPr>
      </p:sp>
      <p:sp>
        <p:nvSpPr>
          <p:cNvPr id="3" name="Notes Placeholder 2"/>
          <p:cNvSpPr>
            <a:spLocks noGrp="1"/>
          </p:cNvSpPr>
          <p:nvPr>
            <p:ph type="body" idx="1"/>
          </p:nvPr>
        </p:nvSpPr>
        <p:spPr/>
        <p:txBody>
          <a:bodyPr/>
          <a:lstStyle/>
          <a:p>
            <a:pPr marL="171450" indent="-171450" eaLnBrk="1" hangingPunct="1">
              <a:buFont typeface="Arial" pitchFamily="34" charset="0"/>
              <a:buChar char="•"/>
              <a:defRPr/>
            </a:pPr>
            <a:r>
              <a:rPr lang="en-US" dirty="0" smtClean="0"/>
              <a:t>Jon:  System Design Engineer, NVIDIA (Android performance)</a:t>
            </a:r>
          </a:p>
          <a:p>
            <a:pPr marL="171450" indent="-171450" eaLnBrk="1" hangingPunct="1">
              <a:buFont typeface="Arial" pitchFamily="34" charset="0"/>
              <a:buChar char="•"/>
              <a:defRPr/>
            </a:pPr>
            <a:r>
              <a:rPr lang="en-US" dirty="0" smtClean="0"/>
              <a:t>Krishnan:  Character Simulations TD, Blue Sky </a:t>
            </a:r>
            <a:r>
              <a:rPr lang="en-US" dirty="0" smtClean="0"/>
              <a:t>Studios.  Was able to explain how to GPU-accelerate simulations.</a:t>
            </a:r>
            <a:endParaRPr lang="en-US" dirty="0" smtClean="0"/>
          </a:p>
          <a:p>
            <a:pPr marL="171450" indent="-171450" eaLnBrk="1" hangingPunct="1">
              <a:buFont typeface="Arial" pitchFamily="34" charset="0"/>
              <a:buChar char="•"/>
              <a:defRPr/>
            </a:pPr>
            <a:r>
              <a:rPr lang="en-US" dirty="0" smtClean="0"/>
              <a:t>Varun:  NVIDIA (video bios)</a:t>
            </a:r>
          </a:p>
          <a:p>
            <a:pPr marL="171450" indent="-171450" eaLnBrk="1" hangingPunct="1">
              <a:buFont typeface="Arial" pitchFamily="34" charset="0"/>
              <a:buChar char="•"/>
              <a:defRPr/>
            </a:pPr>
            <a:r>
              <a:rPr lang="en-US" dirty="0" smtClean="0"/>
              <a:t>Sean:  AMD (internship</a:t>
            </a:r>
            <a:r>
              <a:rPr lang="en-US" baseline="0" dirty="0" smtClean="0"/>
              <a:t> working on shadows).  GPU Pro 4 chapter</a:t>
            </a:r>
            <a:r>
              <a:rPr lang="en-US" baseline="0" dirty="0" smtClean="0"/>
              <a:t>.  Now at PGL doing procedural games.</a:t>
            </a:r>
            <a:endParaRPr lang="en-US" baseline="0" dirty="0" smtClean="0"/>
          </a:p>
          <a:p>
            <a:pPr marL="171450" indent="-171450" eaLnBrk="1" hangingPunct="1">
              <a:buFont typeface="Arial" pitchFamily="34" charset="0"/>
              <a:buChar char="•"/>
              <a:defRPr/>
            </a:pPr>
            <a:r>
              <a:rPr lang="en-US" baseline="0" dirty="0" smtClean="0"/>
              <a:t>Ian:  AGI (internship working on materials)</a:t>
            </a:r>
          </a:p>
          <a:p>
            <a:pPr marL="171450" indent="-171450" eaLnBrk="1" hangingPunct="1">
              <a:buFont typeface="Arial" pitchFamily="34" charset="0"/>
              <a:buChar char="•"/>
              <a:defRPr/>
            </a:pPr>
            <a:r>
              <a:rPr lang="en-US" dirty="0" smtClean="0"/>
              <a:t>Tiju:</a:t>
            </a:r>
            <a:r>
              <a:rPr lang="en-US" baseline="0" dirty="0" smtClean="0"/>
              <a:t> </a:t>
            </a:r>
            <a:r>
              <a:rPr lang="en-US" dirty="0" smtClean="0"/>
              <a:t>Microsoft Xbox</a:t>
            </a:r>
          </a:p>
          <a:p>
            <a:pPr marL="171450" indent="-171450" eaLnBrk="1" hangingPunct="1">
              <a:buFont typeface="Arial" pitchFamily="34" charset="0"/>
              <a:buChar char="•"/>
              <a:defRPr/>
            </a:pPr>
            <a:r>
              <a:rPr lang="en-US" dirty="0" smtClean="0"/>
              <a:t>Shehzan:</a:t>
            </a:r>
            <a:r>
              <a:rPr lang="en-US" baseline="0" dirty="0" smtClean="0"/>
              <a:t> </a:t>
            </a:r>
            <a:r>
              <a:rPr lang="en-US" sz="1200" b="0" i="0" kern="1200" dirty="0" err="1" smtClean="0">
                <a:solidFill>
                  <a:schemeClr val="tx1"/>
                </a:solidFill>
                <a:effectLst/>
                <a:latin typeface="Arial" charset="0"/>
                <a:ea typeface="+mn-ea"/>
                <a:cs typeface="+mn-cs"/>
              </a:rPr>
              <a:t>AccelerEyes</a:t>
            </a:r>
            <a:r>
              <a:rPr lang="en-US" sz="1200" b="0" i="0" kern="1200" dirty="0" smtClean="0">
                <a:solidFill>
                  <a:schemeClr val="tx1"/>
                </a:solidFill>
                <a:effectLst/>
                <a:latin typeface="Arial" charset="0"/>
                <a:ea typeface="+mn-ea"/>
                <a:cs typeface="+mn-cs"/>
              </a:rPr>
              <a:t> (small GPU computing company; focus</a:t>
            </a:r>
            <a:r>
              <a:rPr lang="en-US" sz="1200" b="0" i="0" kern="1200" baseline="0" dirty="0" smtClean="0">
                <a:solidFill>
                  <a:schemeClr val="tx1"/>
                </a:solidFill>
                <a:effectLst/>
                <a:latin typeface="Arial" charset="0"/>
                <a:ea typeface="+mn-ea"/>
                <a:cs typeface="+mn-cs"/>
              </a:rPr>
              <a:t> on performance)</a:t>
            </a:r>
          </a:p>
          <a:p>
            <a:pPr marL="171450" indent="-171450" eaLnBrk="1" hangingPunct="1">
              <a:buFont typeface="Arial" pitchFamily="34" charset="0"/>
              <a:buChar char="•"/>
              <a:defRPr/>
            </a:pPr>
            <a:r>
              <a:rPr lang="en-US" dirty="0" smtClean="0"/>
              <a:t>Gundeep: Qualcomm (Android graphics</a:t>
            </a:r>
            <a:r>
              <a:rPr lang="en-US" baseline="0" dirty="0" smtClean="0"/>
              <a:t> drivers; tools for testing OpenGL ES 3.0)</a:t>
            </a:r>
          </a:p>
          <a:p>
            <a:pPr marL="171450" marR="0" indent="-171450" algn="l" defTabSz="914400" rtl="0" eaLnBrk="1" fontAlgn="base" latinLnBrk="0" hangingPunct="1">
              <a:lnSpc>
                <a:spcPct val="100000"/>
              </a:lnSpc>
              <a:spcBef>
                <a:spcPct val="30000"/>
              </a:spcBef>
              <a:spcAft>
                <a:spcPct val="0"/>
              </a:spcAft>
              <a:buClrTx/>
              <a:buSzTx/>
              <a:buFont typeface="Arial" pitchFamily="34" charset="0"/>
              <a:buChar char="•"/>
              <a:tabLst/>
              <a:defRPr/>
            </a:pPr>
            <a:r>
              <a:rPr lang="en-US" dirty="0" smtClean="0"/>
              <a:t>Seunghoon Park:</a:t>
            </a:r>
            <a:r>
              <a:rPr lang="en-US" baseline="0" dirty="0" smtClean="0"/>
              <a:t>  Had his CIS 565 </a:t>
            </a:r>
            <a:r>
              <a:rPr lang="en-US" sz="1200" b="0" i="0" kern="1200" dirty="0" smtClean="0">
                <a:solidFill>
                  <a:schemeClr val="tx1"/>
                </a:solidFill>
                <a:effectLst/>
                <a:latin typeface="Arial" charset="0"/>
                <a:ea typeface="+mn-ea"/>
                <a:cs typeface="+mn-cs"/>
              </a:rPr>
              <a:t> OpenCL circular </a:t>
            </a:r>
            <a:r>
              <a:rPr lang="en-US" sz="1200" b="0" i="0" kern="1200" dirty="0" err="1" smtClean="0">
                <a:solidFill>
                  <a:schemeClr val="tx1"/>
                </a:solidFill>
                <a:effectLst/>
                <a:latin typeface="Arial" charset="0"/>
                <a:ea typeface="+mn-ea"/>
                <a:cs typeface="+mn-cs"/>
              </a:rPr>
              <a:t>hough</a:t>
            </a:r>
            <a:r>
              <a:rPr lang="en-US" sz="1200" b="0" i="0" kern="1200" dirty="0" smtClean="0">
                <a:solidFill>
                  <a:schemeClr val="tx1"/>
                </a:solidFill>
                <a:effectLst/>
                <a:latin typeface="Arial" charset="0"/>
                <a:ea typeface="+mn-ea"/>
                <a:cs typeface="+mn-cs"/>
              </a:rPr>
              <a:t> transform</a:t>
            </a:r>
            <a:r>
              <a:rPr lang="en-US" sz="1200" b="0" i="0" kern="1200" baseline="0" dirty="0" smtClean="0">
                <a:solidFill>
                  <a:schemeClr val="tx1"/>
                </a:solidFill>
                <a:effectLst/>
                <a:latin typeface="Arial" charset="0"/>
                <a:ea typeface="+mn-ea"/>
                <a:cs typeface="+mn-cs"/>
              </a:rPr>
              <a:t> accepted to </a:t>
            </a:r>
            <a:r>
              <a:rPr lang="en-US" sz="1200" b="0" i="0" kern="1200" baseline="0" dirty="0" err="1" smtClean="0">
                <a:solidFill>
                  <a:schemeClr val="tx1"/>
                </a:solidFill>
                <a:effectLst/>
                <a:latin typeface="Arial" charset="0"/>
                <a:ea typeface="+mn-ea"/>
                <a:cs typeface="+mn-cs"/>
              </a:rPr>
              <a:t>OpenCV</a:t>
            </a:r>
            <a:endParaRPr lang="en-US" sz="1200" b="0" i="0" kern="1200" baseline="0" dirty="0" smtClean="0">
              <a:solidFill>
                <a:schemeClr val="tx1"/>
              </a:solidFill>
              <a:effectLst/>
              <a:latin typeface="Arial" charset="0"/>
              <a:ea typeface="+mn-ea"/>
              <a:cs typeface="+mn-cs"/>
            </a:endParaRPr>
          </a:p>
          <a:p>
            <a:pPr marL="171450" marR="0" indent="-171450" algn="l" defTabSz="914400" rtl="0" eaLnBrk="1" fontAlgn="base" latinLnBrk="0" hangingPunct="1">
              <a:lnSpc>
                <a:spcPct val="100000"/>
              </a:lnSpc>
              <a:spcBef>
                <a:spcPct val="30000"/>
              </a:spcBef>
              <a:spcAft>
                <a:spcPct val="0"/>
              </a:spcAft>
              <a:buClrTx/>
              <a:buSzTx/>
              <a:buFont typeface="Arial" pitchFamily="34" charset="0"/>
              <a:buChar char="•"/>
              <a:tabLst/>
              <a:defRPr/>
            </a:pPr>
            <a:r>
              <a:rPr lang="en-US" baseline="0" dirty="0" smtClean="0"/>
              <a:t>Nop Jiarathanakul, </a:t>
            </a:r>
            <a:r>
              <a:rPr lang="en-US" baseline="0" dirty="0" err="1" smtClean="0"/>
              <a:t>WebGL</a:t>
            </a:r>
            <a:r>
              <a:rPr lang="en-US" baseline="0" dirty="0" smtClean="0"/>
              <a:t> Autodesk</a:t>
            </a:r>
          </a:p>
          <a:p>
            <a:pPr marL="171450" marR="0" indent="-171450" algn="l" defTabSz="914400" rtl="0" eaLnBrk="1" fontAlgn="base" latinLnBrk="0" hangingPunct="1">
              <a:lnSpc>
                <a:spcPct val="100000"/>
              </a:lnSpc>
              <a:spcBef>
                <a:spcPct val="30000"/>
              </a:spcBef>
              <a:spcAft>
                <a:spcPct val="0"/>
              </a:spcAft>
              <a:buClrTx/>
              <a:buSzTx/>
              <a:buFont typeface="Arial" pitchFamily="34" charset="0"/>
              <a:buChar char="•"/>
              <a:tabLst/>
              <a:defRPr/>
            </a:pPr>
            <a:r>
              <a:rPr lang="en-US" baseline="0" dirty="0" smtClean="0"/>
              <a:t>Uriah Baalke, Floored</a:t>
            </a:r>
          </a:p>
          <a:p>
            <a:pPr marL="171450" marR="0" indent="-171450" algn="l" defTabSz="914400" rtl="0" eaLnBrk="1" fontAlgn="base" latinLnBrk="0" hangingPunct="1">
              <a:lnSpc>
                <a:spcPct val="100000"/>
              </a:lnSpc>
              <a:spcBef>
                <a:spcPct val="30000"/>
              </a:spcBef>
              <a:spcAft>
                <a:spcPct val="0"/>
              </a:spcAft>
              <a:buClrTx/>
              <a:buSzTx/>
              <a:buFont typeface="Arial" pitchFamily="34" charset="0"/>
              <a:buChar char="•"/>
              <a:tabLst/>
              <a:defRPr/>
            </a:pPr>
            <a:r>
              <a:rPr lang="en-US" baseline="0" dirty="0" smtClean="0"/>
              <a:t>Collin Boots, Final point-cloud project went into this thesis</a:t>
            </a:r>
          </a:p>
          <a:p>
            <a:pPr marL="171450" marR="0" indent="-171450" algn="l" defTabSz="914400" rtl="0" eaLnBrk="1" fontAlgn="base" latinLnBrk="0" hangingPunct="1">
              <a:lnSpc>
                <a:spcPct val="100000"/>
              </a:lnSpc>
              <a:spcBef>
                <a:spcPct val="30000"/>
              </a:spcBef>
              <a:spcAft>
                <a:spcPct val="0"/>
              </a:spcAft>
              <a:buClrTx/>
              <a:buSzTx/>
              <a:buFont typeface="Arial" pitchFamily="34" charset="0"/>
              <a:buChar char="•"/>
              <a:tabLst/>
              <a:defRPr/>
            </a:pPr>
            <a:r>
              <a:rPr lang="en-US" baseline="0" dirty="0" smtClean="0"/>
              <a:t>Yuqin Shao, Mozilla Hacks article</a:t>
            </a:r>
          </a:p>
          <a:p>
            <a:pPr marL="171450" marR="0" indent="-171450" algn="l" defTabSz="914400" rtl="0" eaLnBrk="1" fontAlgn="base" latinLnBrk="0" hangingPunct="1">
              <a:lnSpc>
                <a:spcPct val="100000"/>
              </a:lnSpc>
              <a:spcBef>
                <a:spcPct val="30000"/>
              </a:spcBef>
              <a:spcAft>
                <a:spcPct val="0"/>
              </a:spcAft>
              <a:buClrTx/>
              <a:buSzTx/>
              <a:buFont typeface="Arial" pitchFamily="34" charset="0"/>
              <a:buChar char="•"/>
              <a:tabLst/>
              <a:defRPr/>
            </a:pPr>
            <a:r>
              <a:rPr lang="en-US" baseline="0" dirty="0" smtClean="0"/>
              <a:t>Sijie Tian, Mozilla Hacks article</a:t>
            </a:r>
          </a:p>
          <a:p>
            <a:pPr marL="171450" marR="0" indent="-171450" algn="l" defTabSz="914400" rtl="0" eaLnBrk="1" fontAlgn="base" latinLnBrk="0" hangingPunct="1">
              <a:lnSpc>
                <a:spcPct val="100000"/>
              </a:lnSpc>
              <a:spcBef>
                <a:spcPct val="30000"/>
              </a:spcBef>
              <a:spcAft>
                <a:spcPct val="0"/>
              </a:spcAft>
              <a:buClrTx/>
              <a:buSzTx/>
              <a:buFont typeface="Arial" pitchFamily="34" charset="0"/>
              <a:buChar char="•"/>
              <a:tabLst/>
              <a:defRPr/>
            </a:pPr>
            <a:r>
              <a:rPr lang="en-US" baseline="0" dirty="0" smtClean="0"/>
              <a:t>Rohith Chandran, </a:t>
            </a:r>
            <a:r>
              <a:rPr lang="en-US" baseline="0" dirty="0" err="1" smtClean="0"/>
              <a:t>ZeniMax</a:t>
            </a:r>
            <a:r>
              <a:rPr lang="en-US" baseline="0" dirty="0" smtClean="0"/>
              <a:t> Online, had deep graphics pipeline knowledge from implementing the rasterizer</a:t>
            </a:r>
          </a:p>
          <a:p>
            <a:pPr marL="171450" marR="0" indent="-171450" algn="l" defTabSz="914400" rtl="0" eaLnBrk="1" fontAlgn="base" latinLnBrk="0" hangingPunct="1">
              <a:lnSpc>
                <a:spcPct val="100000"/>
              </a:lnSpc>
              <a:spcBef>
                <a:spcPct val="30000"/>
              </a:spcBef>
              <a:spcAft>
                <a:spcPct val="0"/>
              </a:spcAft>
              <a:buClrTx/>
              <a:buSzTx/>
              <a:buFont typeface="Arial" pitchFamily="34" charset="0"/>
              <a:buChar char="•"/>
              <a:tabLst/>
              <a:defRPr/>
            </a:pPr>
            <a:endParaRPr lang="en-US" baseline="0" dirty="0" smtClean="0"/>
          </a:p>
          <a:p>
            <a:pPr eaLnBrk="1" hangingPunct="1">
              <a:defRPr/>
            </a:pPr>
            <a:r>
              <a:rPr lang="en-US" dirty="0" smtClean="0"/>
              <a:t>Students </a:t>
            </a:r>
            <a:r>
              <a:rPr lang="en-US" dirty="0" smtClean="0"/>
              <a:t>whose futures were significantly influenced, e.g., jobs, etc., by CIS 565.  Not based on grades.</a:t>
            </a:r>
          </a:p>
          <a:p>
            <a:pPr eaLnBrk="1" hangingPunct="1">
              <a:defRPr/>
            </a:pPr>
            <a:endParaRPr lang="en-US" dirty="0" smtClean="0"/>
          </a:p>
          <a:p>
            <a:pPr eaLnBrk="1" hangingPunct="1">
              <a:defRPr/>
            </a:pPr>
            <a:r>
              <a:rPr lang="en-US" dirty="0" smtClean="0"/>
              <a:t>Many more students that either I didn’t teach or have not heard from.  (I didn’t teach Jon, but he was a TA</a:t>
            </a:r>
            <a:r>
              <a:rPr lang="en-US" dirty="0" smtClean="0"/>
              <a:t>).  I feel that every student has gained something significant from this course,</a:t>
            </a:r>
            <a:r>
              <a:rPr lang="en-US" baseline="0" dirty="0" smtClean="0"/>
              <a:t> e.g., motivation, increased passion, etc.</a:t>
            </a:r>
            <a:endParaRPr lang="en-US" dirty="0" smtClean="0"/>
          </a:p>
        </p:txBody>
      </p:sp>
      <p:sp>
        <p:nvSpPr>
          <p:cNvPr id="47108" name="Slide Number Placeholder 3"/>
          <p:cNvSpPr>
            <a:spLocks noGrp="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5F23BBE0-0A83-414F-B668-DDAAACA13D2C}" type="slidenum">
              <a:rPr lang="en-US" smtClean="0"/>
              <a:pPr/>
              <a:t>7</a:t>
            </a:fld>
            <a:endParaRPr lang="en-US" smtClean="0"/>
          </a:p>
        </p:txBody>
      </p:sp>
    </p:spTree>
    <p:extLst>
      <p:ext uri="{BB962C8B-B14F-4D97-AF65-F5344CB8AC3E}">
        <p14:creationId xmlns:p14="http://schemas.microsoft.com/office/powerpoint/2010/main" val="36305861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a:ln/>
        </p:spPr>
      </p:sp>
      <p:sp>
        <p:nvSpPr>
          <p:cNvPr id="49155" name="Notes Placeholder 2"/>
          <p:cNvSpPr>
            <a:spLocks noGrp="1"/>
          </p:cNvSpPr>
          <p:nvPr>
            <p:ph type="body" idx="1"/>
          </p:nvPr>
        </p:nvSpPr>
        <p:spPr>
          <a:noFill/>
        </p:spPr>
        <p:txBody>
          <a:bodyPr/>
          <a:lstStyle/>
          <a:p>
            <a:pPr eaLnBrk="1" hangingPunct="1"/>
            <a:r>
              <a:rPr lang="en-US" dirty="0" smtClean="0"/>
              <a:t>I don’t officially check prerequisites; the</a:t>
            </a:r>
            <a:r>
              <a:rPr lang="en-US" baseline="0" dirty="0" smtClean="0"/>
              <a:t> </a:t>
            </a:r>
            <a:r>
              <a:rPr lang="en-US" baseline="0" dirty="0" smtClean="0"/>
              <a:t>path tracer project will.</a:t>
            </a:r>
            <a:endParaRPr lang="en-US" dirty="0" smtClean="0"/>
          </a:p>
        </p:txBody>
      </p:sp>
      <p:sp>
        <p:nvSpPr>
          <p:cNvPr id="49156" name="Slide Number Placeholder 3"/>
          <p:cNvSpPr>
            <a:spLocks noGrp="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751D9173-69A6-4E86-A874-F54A643C9525}" type="slidenum">
              <a:rPr lang="en-US" smtClean="0"/>
              <a:pPr/>
              <a:t>8</a:t>
            </a:fld>
            <a:endParaRPr lang="en-US" smtClean="0"/>
          </a:p>
        </p:txBody>
      </p:sp>
    </p:spTree>
    <p:extLst>
      <p:ext uri="{BB962C8B-B14F-4D97-AF65-F5344CB8AC3E}">
        <p14:creationId xmlns:p14="http://schemas.microsoft.com/office/powerpoint/2010/main" val="12357129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Default to ask publically</a:t>
            </a:r>
            <a:r>
              <a:rPr lang="en-US" baseline="0" dirty="0" smtClean="0"/>
              <a:t> for the benefit of the entire class.</a:t>
            </a:r>
          </a:p>
          <a:p>
            <a:endParaRPr lang="en-US" baseline="0" dirty="0" smtClean="0"/>
          </a:p>
          <a:p>
            <a:r>
              <a:rPr lang="en-US" baseline="0" dirty="0" smtClean="0"/>
              <a:t>You’ll be involved in many communities throughout your career, let’s start now.</a:t>
            </a:r>
          </a:p>
        </p:txBody>
      </p:sp>
      <p:sp>
        <p:nvSpPr>
          <p:cNvPr id="4" name="Slide Number Placeholder 3"/>
          <p:cNvSpPr>
            <a:spLocks noGrp="1"/>
          </p:cNvSpPr>
          <p:nvPr>
            <p:ph type="sldNum" sz="quarter" idx="10"/>
          </p:nvPr>
        </p:nvSpPr>
        <p:spPr/>
        <p:txBody>
          <a:bodyPr/>
          <a:lstStyle/>
          <a:p>
            <a:pPr>
              <a:defRPr/>
            </a:pPr>
            <a:fld id="{F4BDF356-1CF7-4830-A1DD-92487C04A17A}" type="slidenum">
              <a:rPr lang="en-US" smtClean="0"/>
              <a:pPr>
                <a:defRPr/>
              </a:pPr>
              <a:t>10</a:t>
            </a:fld>
            <a:endParaRPr lang="en-US"/>
          </a:p>
        </p:txBody>
      </p:sp>
    </p:spTree>
    <p:extLst>
      <p:ext uri="{BB962C8B-B14F-4D97-AF65-F5344CB8AC3E}">
        <p14:creationId xmlns:p14="http://schemas.microsoft.com/office/powerpoint/2010/main" val="247932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p:cNvSpPr>
            <a:spLocks noGrp="1" noRot="1" noChangeAspect="1" noTextEdit="1"/>
          </p:cNvSpPr>
          <p:nvPr>
            <p:ph type="sldImg"/>
          </p:nvPr>
        </p:nvSpPr>
        <p:spPr>
          <a:ln/>
        </p:spPr>
      </p:sp>
      <p:sp>
        <p:nvSpPr>
          <p:cNvPr id="48131" name="Notes Placeholder 2"/>
          <p:cNvSpPr>
            <a:spLocks noGrp="1"/>
          </p:cNvSpPr>
          <p:nvPr>
            <p:ph type="body" idx="1"/>
          </p:nvPr>
        </p:nvSpPr>
        <p:spPr>
          <a:noFill/>
        </p:spPr>
        <p:txBody>
          <a:bodyPr/>
          <a:lstStyle/>
          <a:p>
            <a:pPr eaLnBrk="1" hangingPunct="1"/>
            <a:r>
              <a:rPr lang="en-US" smtClean="0"/>
              <a:t>Everyone needs to learn how to use source control.  Learn best practices now while in school.  Also better for collaboration and backups.</a:t>
            </a:r>
          </a:p>
        </p:txBody>
      </p:sp>
      <p:sp>
        <p:nvSpPr>
          <p:cNvPr id="48132" name="Slide Number Placeholder 3"/>
          <p:cNvSpPr>
            <a:spLocks noGrp="1"/>
          </p:cNvSpPr>
          <p:nvPr>
            <p:ph type="sldNum" sz="quarter" idx="5"/>
          </p:nvPr>
        </p:nvSpPr>
        <p:spPr>
          <a:noFill/>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59532A3F-2C09-48C9-9AD3-615225308D5E}" type="slidenum">
              <a:rPr lang="en-US" smtClean="0"/>
              <a:pPr/>
              <a:t>11</a:t>
            </a:fld>
            <a:endParaRPr lang="en-US" smtClean="0"/>
          </a:p>
        </p:txBody>
      </p:sp>
    </p:spTree>
    <p:extLst>
      <p:ext uri="{BB962C8B-B14F-4D97-AF65-F5344CB8AC3E}">
        <p14:creationId xmlns:p14="http://schemas.microsoft.com/office/powerpoint/2010/main" val="3207995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 name="Group 24"/>
          <p:cNvGrpSpPr>
            <a:grpSpLocks/>
          </p:cNvGrpSpPr>
          <p:nvPr/>
        </p:nvGrpSpPr>
        <p:grpSpPr bwMode="auto">
          <a:xfrm>
            <a:off x="0" y="0"/>
            <a:ext cx="9144000" cy="6858000"/>
            <a:chOff x="0" y="0"/>
            <a:chExt cx="5760" cy="4320"/>
          </a:xfrm>
        </p:grpSpPr>
        <p:sp>
          <p:nvSpPr>
            <p:cNvPr id="5" name="Rectangle 2"/>
            <p:cNvSpPr>
              <a:spLocks noChangeArrowheads="1"/>
            </p:cNvSpPr>
            <p:nvPr/>
          </p:nvSpPr>
          <p:spPr bwMode="hidden">
            <a:xfrm>
              <a:off x="0" y="0"/>
              <a:ext cx="2208" cy="4320"/>
            </a:xfrm>
            <a:prstGeom prst="rect">
              <a:avLst/>
            </a:prstGeom>
            <a:gradFill rotWithShape="0">
              <a:gsLst>
                <a:gs pos="0">
                  <a:schemeClr val="folHlink"/>
                </a:gs>
                <a:gs pos="100000">
                  <a:schemeClr val="bg1"/>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1" hangingPunct="1"/>
              <a:endParaRPr lang="en-US" sz="2400">
                <a:latin typeface="Times New Roman" pitchFamily="18" charset="0"/>
              </a:endParaRPr>
            </a:p>
          </p:txBody>
        </p:sp>
        <p:sp>
          <p:nvSpPr>
            <p:cNvPr id="6" name="Rectangle 6"/>
            <p:cNvSpPr>
              <a:spLocks noChangeArrowheads="1"/>
            </p:cNvSpPr>
            <p:nvPr/>
          </p:nvSpPr>
          <p:spPr bwMode="hidden">
            <a:xfrm>
              <a:off x="1081" y="1065"/>
              <a:ext cx="4679" cy="1596"/>
            </a:xfrm>
            <a:prstGeom prst="rect">
              <a:avLst/>
            </a:prstGeom>
            <a:solidFill>
              <a:schemeClr val="bg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grpSp>
          <p:nvGrpSpPr>
            <p:cNvPr id="7" name="Group 22"/>
            <p:cNvGrpSpPr>
              <a:grpSpLocks/>
            </p:cNvGrpSpPr>
            <p:nvPr/>
          </p:nvGrpSpPr>
          <p:grpSpPr bwMode="auto">
            <a:xfrm>
              <a:off x="0" y="672"/>
              <a:ext cx="1806" cy="1989"/>
              <a:chOff x="0" y="672"/>
              <a:chExt cx="1806" cy="1989"/>
            </a:xfrm>
          </p:grpSpPr>
          <p:sp>
            <p:nvSpPr>
              <p:cNvPr id="8" name="Rectangle 20"/>
              <p:cNvSpPr>
                <a:spLocks noChangeArrowheads="1"/>
              </p:cNvSpPr>
              <p:nvPr userDrawn="1"/>
            </p:nvSpPr>
            <p:spPr bwMode="auto">
              <a:xfrm>
                <a:off x="361" y="2257"/>
                <a:ext cx="363" cy="404"/>
              </a:xfrm>
              <a:prstGeom prst="rect">
                <a:avLst/>
              </a:prstGeom>
              <a:solidFill>
                <a:schemeClr val="accent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sp>
            <p:nvSpPr>
              <p:cNvPr id="9" name="Rectangle 21"/>
              <p:cNvSpPr>
                <a:spLocks noChangeArrowheads="1"/>
              </p:cNvSpPr>
              <p:nvPr userDrawn="1"/>
            </p:nvSpPr>
            <p:spPr bwMode="auto">
              <a:xfrm>
                <a:off x="1081" y="1065"/>
                <a:ext cx="362" cy="405"/>
              </a:xfrm>
              <a:prstGeom prst="rect">
                <a:avLst/>
              </a:prstGeom>
              <a:solidFill>
                <a:schemeClr val="folHlink"/>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sp>
            <p:nvSpPr>
              <p:cNvPr id="10" name="Rectangle 22"/>
              <p:cNvSpPr>
                <a:spLocks noChangeArrowheads="1"/>
              </p:cNvSpPr>
              <p:nvPr userDrawn="1"/>
            </p:nvSpPr>
            <p:spPr bwMode="auto">
              <a:xfrm>
                <a:off x="1437" y="672"/>
                <a:ext cx="369" cy="400"/>
              </a:xfrm>
              <a:prstGeom prst="rect">
                <a:avLst/>
              </a:prstGeom>
              <a:solidFill>
                <a:schemeClr val="folHlink"/>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sp>
            <p:nvSpPr>
              <p:cNvPr id="11" name="Rectangle 23"/>
              <p:cNvSpPr>
                <a:spLocks noChangeArrowheads="1"/>
              </p:cNvSpPr>
              <p:nvPr userDrawn="1"/>
            </p:nvSpPr>
            <p:spPr bwMode="auto">
              <a:xfrm>
                <a:off x="719" y="2257"/>
                <a:ext cx="368" cy="404"/>
              </a:xfrm>
              <a:prstGeom prst="rect">
                <a:avLst/>
              </a:prstGeom>
              <a:solidFill>
                <a:schemeClr val="bg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sp>
            <p:nvSpPr>
              <p:cNvPr id="12" name="Rectangle 24"/>
              <p:cNvSpPr>
                <a:spLocks noChangeArrowheads="1"/>
              </p:cNvSpPr>
              <p:nvPr userDrawn="1"/>
            </p:nvSpPr>
            <p:spPr bwMode="auto">
              <a:xfrm>
                <a:off x="1437" y="1065"/>
                <a:ext cx="369" cy="405"/>
              </a:xfrm>
              <a:prstGeom prst="rect">
                <a:avLst/>
              </a:prstGeom>
              <a:solidFill>
                <a:schemeClr val="accent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sp>
            <p:nvSpPr>
              <p:cNvPr id="13" name="Rectangle 25"/>
              <p:cNvSpPr>
                <a:spLocks noChangeArrowheads="1"/>
              </p:cNvSpPr>
              <p:nvPr userDrawn="1"/>
            </p:nvSpPr>
            <p:spPr bwMode="auto">
              <a:xfrm>
                <a:off x="719" y="1464"/>
                <a:ext cx="368" cy="399"/>
              </a:xfrm>
              <a:prstGeom prst="rect">
                <a:avLst/>
              </a:prstGeom>
              <a:solidFill>
                <a:schemeClr val="folHlink"/>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sp>
            <p:nvSpPr>
              <p:cNvPr id="14" name="Rectangle 26"/>
              <p:cNvSpPr>
                <a:spLocks noChangeArrowheads="1"/>
              </p:cNvSpPr>
              <p:nvPr userDrawn="1"/>
            </p:nvSpPr>
            <p:spPr bwMode="auto">
              <a:xfrm>
                <a:off x="0" y="1464"/>
                <a:ext cx="367" cy="399"/>
              </a:xfrm>
              <a:prstGeom prst="rect">
                <a:avLst/>
              </a:prstGeom>
              <a:solidFill>
                <a:schemeClr val="bg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sp>
            <p:nvSpPr>
              <p:cNvPr id="15" name="Rectangle 27"/>
              <p:cNvSpPr>
                <a:spLocks noChangeArrowheads="1"/>
              </p:cNvSpPr>
              <p:nvPr userDrawn="1"/>
            </p:nvSpPr>
            <p:spPr bwMode="auto">
              <a:xfrm>
                <a:off x="1081" y="1464"/>
                <a:ext cx="362" cy="399"/>
              </a:xfrm>
              <a:prstGeom prst="rect">
                <a:avLst/>
              </a:prstGeom>
              <a:solidFill>
                <a:schemeClr val="accent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sp>
            <p:nvSpPr>
              <p:cNvPr id="16" name="Rectangle 28"/>
              <p:cNvSpPr>
                <a:spLocks noChangeArrowheads="1"/>
              </p:cNvSpPr>
              <p:nvPr userDrawn="1"/>
            </p:nvSpPr>
            <p:spPr bwMode="auto">
              <a:xfrm>
                <a:off x="361" y="1857"/>
                <a:ext cx="363" cy="406"/>
              </a:xfrm>
              <a:prstGeom prst="rect">
                <a:avLst/>
              </a:prstGeom>
              <a:solidFill>
                <a:schemeClr val="folHlink"/>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sp>
            <p:nvSpPr>
              <p:cNvPr id="17" name="Rectangle 29"/>
              <p:cNvSpPr>
                <a:spLocks noChangeArrowheads="1"/>
              </p:cNvSpPr>
              <p:nvPr userDrawn="1"/>
            </p:nvSpPr>
            <p:spPr bwMode="auto">
              <a:xfrm>
                <a:off x="719" y="1857"/>
                <a:ext cx="368" cy="406"/>
              </a:xfrm>
              <a:prstGeom prst="rect">
                <a:avLst/>
              </a:prstGeom>
              <a:solidFill>
                <a:schemeClr val="accent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grpSp>
      </p:grpSp>
      <p:sp>
        <p:nvSpPr>
          <p:cNvPr id="39953" name="Rectangle 17"/>
          <p:cNvSpPr>
            <a:spLocks noGrp="1" noChangeArrowheads="1"/>
          </p:cNvSpPr>
          <p:nvPr>
            <p:ph type="ctrTitle"/>
          </p:nvPr>
        </p:nvSpPr>
        <p:spPr>
          <a:xfrm>
            <a:off x="2971800" y="1828800"/>
            <a:ext cx="6019800" cy="2209800"/>
          </a:xfrm>
        </p:spPr>
        <p:txBody>
          <a:bodyPr/>
          <a:lstStyle>
            <a:lvl1pPr>
              <a:defRPr sz="5000">
                <a:solidFill>
                  <a:srgbClr val="FFFFFF"/>
                </a:solidFill>
              </a:defRPr>
            </a:lvl1pPr>
          </a:lstStyle>
          <a:p>
            <a:pPr lvl="0"/>
            <a:r>
              <a:rPr lang="en-US" noProof="0" smtClean="0"/>
              <a:t>Click to edit Master title style</a:t>
            </a:r>
          </a:p>
        </p:txBody>
      </p:sp>
      <p:sp>
        <p:nvSpPr>
          <p:cNvPr id="39954" name="Rectangle 18"/>
          <p:cNvSpPr>
            <a:spLocks noGrp="1" noChangeArrowheads="1"/>
          </p:cNvSpPr>
          <p:nvPr>
            <p:ph type="subTitle" idx="1"/>
          </p:nvPr>
        </p:nvSpPr>
        <p:spPr>
          <a:xfrm>
            <a:off x="2971800" y="4267200"/>
            <a:ext cx="6019800" cy="1752600"/>
          </a:xfrm>
        </p:spPr>
        <p:txBody>
          <a:bodyPr/>
          <a:lstStyle>
            <a:lvl1pPr marL="0" indent="0">
              <a:buFont typeface="Wingdings" pitchFamily="2" charset="2"/>
              <a:buNone/>
              <a:defRPr sz="3400"/>
            </a:lvl1pPr>
          </a:lstStyle>
          <a:p>
            <a:pPr lvl="0"/>
            <a:r>
              <a:rPr lang="en-US" noProof="0" smtClean="0"/>
              <a:t>Click to edit Master subtitle style</a:t>
            </a:r>
          </a:p>
        </p:txBody>
      </p:sp>
      <p:sp>
        <p:nvSpPr>
          <p:cNvPr id="18" name="Rectangle 3"/>
          <p:cNvSpPr>
            <a:spLocks noGrp="1" noChangeArrowheads="1"/>
          </p:cNvSpPr>
          <p:nvPr>
            <p:ph type="dt" sz="half" idx="10"/>
          </p:nvPr>
        </p:nvSpPr>
        <p:spPr>
          <a:xfrm>
            <a:off x="457200" y="6248400"/>
            <a:ext cx="2133600" cy="457200"/>
          </a:xfrm>
        </p:spPr>
        <p:txBody>
          <a:bodyPr/>
          <a:lstStyle>
            <a:lvl1pPr>
              <a:defRPr/>
            </a:lvl1pPr>
          </a:lstStyle>
          <a:p>
            <a:pPr>
              <a:defRPr/>
            </a:pPr>
            <a:endParaRPr lang="en-US"/>
          </a:p>
        </p:txBody>
      </p:sp>
      <p:sp>
        <p:nvSpPr>
          <p:cNvPr id="19" name="Rectangle 4"/>
          <p:cNvSpPr>
            <a:spLocks noGrp="1" noChangeArrowheads="1"/>
          </p:cNvSpPr>
          <p:nvPr>
            <p:ph type="ftr" sz="quarter" idx="11"/>
          </p:nvPr>
        </p:nvSpPr>
        <p:spPr/>
        <p:txBody>
          <a:bodyPr/>
          <a:lstStyle>
            <a:lvl1pPr>
              <a:defRPr/>
            </a:lvl1pPr>
          </a:lstStyle>
          <a:p>
            <a:pPr>
              <a:defRPr/>
            </a:pPr>
            <a:endParaRPr lang="en-US"/>
          </a:p>
        </p:txBody>
      </p:sp>
      <p:sp>
        <p:nvSpPr>
          <p:cNvPr id="20" name="Rectangle 5"/>
          <p:cNvSpPr>
            <a:spLocks noGrp="1" noChangeArrowheads="1"/>
          </p:cNvSpPr>
          <p:nvPr>
            <p:ph type="sldNum" sz="quarter" idx="12"/>
          </p:nvPr>
        </p:nvSpPr>
        <p:spPr/>
        <p:txBody>
          <a:bodyPr/>
          <a:lstStyle>
            <a:lvl1pPr>
              <a:defRPr/>
            </a:lvl1pPr>
          </a:lstStyle>
          <a:p>
            <a:pPr>
              <a:defRPr/>
            </a:pPr>
            <a:fld id="{C8E54861-778E-42F3-AD2A-EB44076E1E59}" type="slidenum">
              <a:rPr lang="en-US"/>
              <a:pPr>
                <a:defRPr/>
              </a:pPr>
              <a:t>‹#›</a:t>
            </a:fld>
            <a:endParaRPr lang="en-US"/>
          </a:p>
        </p:txBody>
      </p:sp>
    </p:spTree>
    <p:extLst>
      <p:ext uri="{BB962C8B-B14F-4D97-AF65-F5344CB8AC3E}">
        <p14:creationId xmlns:p14="http://schemas.microsoft.com/office/powerpoint/2010/main" val="358453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3"/>
          <p:cNvSpPr>
            <a:spLocks noGrp="1" noChangeArrowheads="1"/>
          </p:cNvSpPr>
          <p:nvPr>
            <p:ph type="ftr" sz="quarter" idx="10"/>
          </p:nvPr>
        </p:nvSpPr>
        <p:spPr>
          <a:ln/>
        </p:spPr>
        <p:txBody>
          <a:bodyPr/>
          <a:lstStyle>
            <a:lvl1pPr>
              <a:defRPr/>
            </a:lvl1pPr>
          </a:lstStyle>
          <a:p>
            <a:pPr>
              <a:defRPr/>
            </a:pPr>
            <a:endParaRPr lang="en-US"/>
          </a:p>
        </p:txBody>
      </p:sp>
      <p:sp>
        <p:nvSpPr>
          <p:cNvPr id="5" name="Rectangle 4"/>
          <p:cNvSpPr>
            <a:spLocks noGrp="1" noChangeArrowheads="1"/>
          </p:cNvSpPr>
          <p:nvPr>
            <p:ph type="sldNum" sz="quarter" idx="11"/>
          </p:nvPr>
        </p:nvSpPr>
        <p:spPr>
          <a:ln/>
        </p:spPr>
        <p:txBody>
          <a:bodyPr/>
          <a:lstStyle>
            <a:lvl1pPr>
              <a:defRPr/>
            </a:lvl1pPr>
          </a:lstStyle>
          <a:p>
            <a:pPr>
              <a:defRPr/>
            </a:pPr>
            <a:fld id="{058C159F-1E55-41A6-8339-F6DFBBA39174}" type="slidenum">
              <a:rPr lang="en-US"/>
              <a:pPr>
                <a:defRPr/>
              </a:pPr>
              <a:t>‹#›</a:t>
            </a:fld>
            <a:endParaRPr lang="en-US"/>
          </a:p>
        </p:txBody>
      </p:sp>
      <p:sp>
        <p:nvSpPr>
          <p:cNvPr id="6" name="Rectangle 17"/>
          <p:cNvSpPr>
            <a:spLocks noGrp="1" noChangeArrowheads="1"/>
          </p:cNvSpPr>
          <p:nvPr>
            <p:ph type="dt" sz="half"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495478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457200"/>
            <a:ext cx="2057400" cy="54102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457200"/>
            <a:ext cx="6019800" cy="5410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3"/>
          <p:cNvSpPr>
            <a:spLocks noGrp="1" noChangeArrowheads="1"/>
          </p:cNvSpPr>
          <p:nvPr>
            <p:ph type="ftr" sz="quarter" idx="10"/>
          </p:nvPr>
        </p:nvSpPr>
        <p:spPr>
          <a:ln/>
        </p:spPr>
        <p:txBody>
          <a:bodyPr/>
          <a:lstStyle>
            <a:lvl1pPr>
              <a:defRPr/>
            </a:lvl1pPr>
          </a:lstStyle>
          <a:p>
            <a:pPr>
              <a:defRPr/>
            </a:pPr>
            <a:endParaRPr lang="en-US"/>
          </a:p>
        </p:txBody>
      </p:sp>
      <p:sp>
        <p:nvSpPr>
          <p:cNvPr id="5" name="Rectangle 4"/>
          <p:cNvSpPr>
            <a:spLocks noGrp="1" noChangeArrowheads="1"/>
          </p:cNvSpPr>
          <p:nvPr>
            <p:ph type="sldNum" sz="quarter" idx="11"/>
          </p:nvPr>
        </p:nvSpPr>
        <p:spPr>
          <a:ln/>
        </p:spPr>
        <p:txBody>
          <a:bodyPr/>
          <a:lstStyle>
            <a:lvl1pPr>
              <a:defRPr/>
            </a:lvl1pPr>
          </a:lstStyle>
          <a:p>
            <a:pPr>
              <a:defRPr/>
            </a:pPr>
            <a:fld id="{0905BD4E-B466-4610-BC18-B41E938D8A1B}" type="slidenum">
              <a:rPr lang="en-US"/>
              <a:pPr>
                <a:defRPr/>
              </a:pPr>
              <a:t>‹#›</a:t>
            </a:fld>
            <a:endParaRPr lang="en-US"/>
          </a:p>
        </p:txBody>
      </p:sp>
      <p:sp>
        <p:nvSpPr>
          <p:cNvPr id="6" name="Rectangle 17"/>
          <p:cNvSpPr>
            <a:spLocks noGrp="1" noChangeArrowheads="1"/>
          </p:cNvSpPr>
          <p:nvPr>
            <p:ph type="dt" sz="half"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0789556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3"/>
          <p:cNvSpPr>
            <a:spLocks noGrp="1" noChangeArrowheads="1"/>
          </p:cNvSpPr>
          <p:nvPr>
            <p:ph type="ftr" sz="quarter" idx="10"/>
          </p:nvPr>
        </p:nvSpPr>
        <p:spPr>
          <a:ln/>
        </p:spPr>
        <p:txBody>
          <a:bodyPr/>
          <a:lstStyle>
            <a:lvl1pPr>
              <a:defRPr/>
            </a:lvl1pPr>
          </a:lstStyle>
          <a:p>
            <a:pPr>
              <a:defRPr/>
            </a:pPr>
            <a:endParaRPr lang="en-US"/>
          </a:p>
        </p:txBody>
      </p:sp>
      <p:sp>
        <p:nvSpPr>
          <p:cNvPr id="5" name="Rectangle 4"/>
          <p:cNvSpPr>
            <a:spLocks noGrp="1" noChangeArrowheads="1"/>
          </p:cNvSpPr>
          <p:nvPr>
            <p:ph type="sldNum" sz="quarter" idx="11"/>
          </p:nvPr>
        </p:nvSpPr>
        <p:spPr>
          <a:ln/>
        </p:spPr>
        <p:txBody>
          <a:bodyPr/>
          <a:lstStyle>
            <a:lvl1pPr>
              <a:defRPr/>
            </a:lvl1pPr>
          </a:lstStyle>
          <a:p>
            <a:pPr>
              <a:defRPr/>
            </a:pPr>
            <a:fld id="{CC2C293C-5088-4E30-A67C-4AADAF5FA849}" type="slidenum">
              <a:rPr lang="en-US"/>
              <a:pPr>
                <a:defRPr/>
              </a:pPr>
              <a:t>‹#›</a:t>
            </a:fld>
            <a:endParaRPr lang="en-US"/>
          </a:p>
        </p:txBody>
      </p:sp>
      <p:sp>
        <p:nvSpPr>
          <p:cNvPr id="6" name="Rectangle 17"/>
          <p:cNvSpPr>
            <a:spLocks noGrp="1" noChangeArrowheads="1"/>
          </p:cNvSpPr>
          <p:nvPr>
            <p:ph type="dt" sz="half"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4104500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3"/>
          <p:cNvSpPr>
            <a:spLocks noGrp="1" noChangeArrowheads="1"/>
          </p:cNvSpPr>
          <p:nvPr>
            <p:ph type="ftr" sz="quarter" idx="10"/>
          </p:nvPr>
        </p:nvSpPr>
        <p:spPr>
          <a:ln/>
        </p:spPr>
        <p:txBody>
          <a:bodyPr/>
          <a:lstStyle>
            <a:lvl1pPr>
              <a:defRPr/>
            </a:lvl1pPr>
          </a:lstStyle>
          <a:p>
            <a:pPr>
              <a:defRPr/>
            </a:pPr>
            <a:endParaRPr lang="en-US"/>
          </a:p>
        </p:txBody>
      </p:sp>
      <p:sp>
        <p:nvSpPr>
          <p:cNvPr id="5" name="Rectangle 4"/>
          <p:cNvSpPr>
            <a:spLocks noGrp="1" noChangeArrowheads="1"/>
          </p:cNvSpPr>
          <p:nvPr>
            <p:ph type="sldNum" sz="quarter" idx="11"/>
          </p:nvPr>
        </p:nvSpPr>
        <p:spPr>
          <a:ln/>
        </p:spPr>
        <p:txBody>
          <a:bodyPr/>
          <a:lstStyle>
            <a:lvl1pPr>
              <a:defRPr/>
            </a:lvl1pPr>
          </a:lstStyle>
          <a:p>
            <a:pPr>
              <a:defRPr/>
            </a:pPr>
            <a:fld id="{CD94C7B8-8CC4-4889-AD8F-317EDBE8A857}" type="slidenum">
              <a:rPr lang="en-US"/>
              <a:pPr>
                <a:defRPr/>
              </a:pPr>
              <a:t>‹#›</a:t>
            </a:fld>
            <a:endParaRPr lang="en-US"/>
          </a:p>
        </p:txBody>
      </p:sp>
      <p:sp>
        <p:nvSpPr>
          <p:cNvPr id="6" name="Rectangle 17"/>
          <p:cNvSpPr>
            <a:spLocks noGrp="1" noChangeArrowheads="1"/>
          </p:cNvSpPr>
          <p:nvPr>
            <p:ph type="dt" sz="half"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9722985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981200"/>
            <a:ext cx="4038600" cy="3886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4038600" cy="3886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3"/>
          <p:cNvSpPr>
            <a:spLocks noGrp="1" noChangeArrowheads="1"/>
          </p:cNvSpPr>
          <p:nvPr>
            <p:ph type="ftr" sz="quarter" idx="10"/>
          </p:nvPr>
        </p:nvSpPr>
        <p:spPr>
          <a:ln/>
        </p:spPr>
        <p:txBody>
          <a:bodyPr/>
          <a:lstStyle>
            <a:lvl1pPr>
              <a:defRPr/>
            </a:lvl1pPr>
          </a:lstStyle>
          <a:p>
            <a:pPr>
              <a:defRPr/>
            </a:pPr>
            <a:endParaRPr lang="en-US"/>
          </a:p>
        </p:txBody>
      </p:sp>
      <p:sp>
        <p:nvSpPr>
          <p:cNvPr id="6" name="Rectangle 4"/>
          <p:cNvSpPr>
            <a:spLocks noGrp="1" noChangeArrowheads="1"/>
          </p:cNvSpPr>
          <p:nvPr>
            <p:ph type="sldNum" sz="quarter" idx="11"/>
          </p:nvPr>
        </p:nvSpPr>
        <p:spPr>
          <a:ln/>
        </p:spPr>
        <p:txBody>
          <a:bodyPr/>
          <a:lstStyle>
            <a:lvl1pPr>
              <a:defRPr/>
            </a:lvl1pPr>
          </a:lstStyle>
          <a:p>
            <a:pPr>
              <a:defRPr/>
            </a:pPr>
            <a:fld id="{DF61E347-8CA3-4084-BF2E-118BFDD01F1A}" type="slidenum">
              <a:rPr lang="en-US"/>
              <a:pPr>
                <a:defRPr/>
              </a:pPr>
              <a:t>‹#›</a:t>
            </a:fld>
            <a:endParaRPr lang="en-US"/>
          </a:p>
        </p:txBody>
      </p:sp>
      <p:sp>
        <p:nvSpPr>
          <p:cNvPr id="7" name="Rectangle 17"/>
          <p:cNvSpPr>
            <a:spLocks noGrp="1" noChangeArrowheads="1"/>
          </p:cNvSpPr>
          <p:nvPr>
            <p:ph type="dt" sz="half"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712633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3"/>
          <p:cNvSpPr>
            <a:spLocks noGrp="1" noChangeArrowheads="1"/>
          </p:cNvSpPr>
          <p:nvPr>
            <p:ph type="ftr" sz="quarter" idx="10"/>
          </p:nvPr>
        </p:nvSpPr>
        <p:spPr>
          <a:ln/>
        </p:spPr>
        <p:txBody>
          <a:bodyPr/>
          <a:lstStyle>
            <a:lvl1pPr>
              <a:defRPr/>
            </a:lvl1pPr>
          </a:lstStyle>
          <a:p>
            <a:pPr>
              <a:defRPr/>
            </a:pPr>
            <a:endParaRPr lang="en-US"/>
          </a:p>
        </p:txBody>
      </p:sp>
      <p:sp>
        <p:nvSpPr>
          <p:cNvPr id="8" name="Rectangle 4"/>
          <p:cNvSpPr>
            <a:spLocks noGrp="1" noChangeArrowheads="1"/>
          </p:cNvSpPr>
          <p:nvPr>
            <p:ph type="sldNum" sz="quarter" idx="11"/>
          </p:nvPr>
        </p:nvSpPr>
        <p:spPr>
          <a:ln/>
        </p:spPr>
        <p:txBody>
          <a:bodyPr/>
          <a:lstStyle>
            <a:lvl1pPr>
              <a:defRPr/>
            </a:lvl1pPr>
          </a:lstStyle>
          <a:p>
            <a:pPr>
              <a:defRPr/>
            </a:pPr>
            <a:fld id="{E4794ADF-22CF-4A16-93CD-B60F28D4CA97}" type="slidenum">
              <a:rPr lang="en-US"/>
              <a:pPr>
                <a:defRPr/>
              </a:pPr>
              <a:t>‹#›</a:t>
            </a:fld>
            <a:endParaRPr lang="en-US"/>
          </a:p>
        </p:txBody>
      </p:sp>
      <p:sp>
        <p:nvSpPr>
          <p:cNvPr id="9" name="Rectangle 17"/>
          <p:cNvSpPr>
            <a:spLocks noGrp="1" noChangeArrowheads="1"/>
          </p:cNvSpPr>
          <p:nvPr>
            <p:ph type="dt" sz="half"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601521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3"/>
          <p:cNvSpPr>
            <a:spLocks noGrp="1" noChangeArrowheads="1"/>
          </p:cNvSpPr>
          <p:nvPr>
            <p:ph type="ftr" sz="quarter" idx="10"/>
          </p:nvPr>
        </p:nvSpPr>
        <p:spPr>
          <a:ln/>
        </p:spPr>
        <p:txBody>
          <a:bodyPr/>
          <a:lstStyle>
            <a:lvl1pPr>
              <a:defRPr/>
            </a:lvl1pPr>
          </a:lstStyle>
          <a:p>
            <a:pPr>
              <a:defRPr/>
            </a:pPr>
            <a:endParaRPr lang="en-US"/>
          </a:p>
        </p:txBody>
      </p:sp>
      <p:sp>
        <p:nvSpPr>
          <p:cNvPr id="4" name="Rectangle 4"/>
          <p:cNvSpPr>
            <a:spLocks noGrp="1" noChangeArrowheads="1"/>
          </p:cNvSpPr>
          <p:nvPr>
            <p:ph type="sldNum" sz="quarter" idx="11"/>
          </p:nvPr>
        </p:nvSpPr>
        <p:spPr>
          <a:ln/>
        </p:spPr>
        <p:txBody>
          <a:bodyPr/>
          <a:lstStyle>
            <a:lvl1pPr>
              <a:defRPr/>
            </a:lvl1pPr>
          </a:lstStyle>
          <a:p>
            <a:pPr>
              <a:defRPr/>
            </a:pPr>
            <a:fld id="{B2A59A2D-9DFD-4CF1-88DF-0D2AE9D78E91}" type="slidenum">
              <a:rPr lang="en-US"/>
              <a:pPr>
                <a:defRPr/>
              </a:pPr>
              <a:t>‹#›</a:t>
            </a:fld>
            <a:endParaRPr lang="en-US"/>
          </a:p>
        </p:txBody>
      </p:sp>
      <p:sp>
        <p:nvSpPr>
          <p:cNvPr id="5" name="Rectangle 17"/>
          <p:cNvSpPr>
            <a:spLocks noGrp="1" noChangeArrowheads="1"/>
          </p:cNvSpPr>
          <p:nvPr>
            <p:ph type="dt" sz="half"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484748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p:cNvSpPr>
            <a:spLocks noGrp="1" noChangeArrowheads="1"/>
          </p:cNvSpPr>
          <p:nvPr>
            <p:ph type="ftr" sz="quarter" idx="10"/>
          </p:nvPr>
        </p:nvSpPr>
        <p:spPr>
          <a:ln/>
        </p:spPr>
        <p:txBody>
          <a:bodyPr/>
          <a:lstStyle>
            <a:lvl1pPr>
              <a:defRPr/>
            </a:lvl1pPr>
          </a:lstStyle>
          <a:p>
            <a:pPr>
              <a:defRPr/>
            </a:pPr>
            <a:endParaRPr lang="en-US"/>
          </a:p>
        </p:txBody>
      </p:sp>
      <p:sp>
        <p:nvSpPr>
          <p:cNvPr id="3" name="Rectangle 4"/>
          <p:cNvSpPr>
            <a:spLocks noGrp="1" noChangeArrowheads="1"/>
          </p:cNvSpPr>
          <p:nvPr>
            <p:ph type="sldNum" sz="quarter" idx="11"/>
          </p:nvPr>
        </p:nvSpPr>
        <p:spPr>
          <a:ln/>
        </p:spPr>
        <p:txBody>
          <a:bodyPr/>
          <a:lstStyle>
            <a:lvl1pPr>
              <a:defRPr/>
            </a:lvl1pPr>
          </a:lstStyle>
          <a:p>
            <a:pPr>
              <a:defRPr/>
            </a:pPr>
            <a:fld id="{5BB21DA8-9326-4960-A0CA-F2493A568D0E}" type="slidenum">
              <a:rPr lang="en-US"/>
              <a:pPr>
                <a:defRPr/>
              </a:pPr>
              <a:t>‹#›</a:t>
            </a:fld>
            <a:endParaRPr lang="en-US"/>
          </a:p>
        </p:txBody>
      </p:sp>
      <p:sp>
        <p:nvSpPr>
          <p:cNvPr id="4" name="Rectangle 17"/>
          <p:cNvSpPr>
            <a:spLocks noGrp="1" noChangeArrowheads="1"/>
          </p:cNvSpPr>
          <p:nvPr>
            <p:ph type="dt" sz="half"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792967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3"/>
          <p:cNvSpPr>
            <a:spLocks noGrp="1" noChangeArrowheads="1"/>
          </p:cNvSpPr>
          <p:nvPr>
            <p:ph type="ftr" sz="quarter" idx="10"/>
          </p:nvPr>
        </p:nvSpPr>
        <p:spPr>
          <a:ln/>
        </p:spPr>
        <p:txBody>
          <a:bodyPr/>
          <a:lstStyle>
            <a:lvl1pPr>
              <a:defRPr/>
            </a:lvl1pPr>
          </a:lstStyle>
          <a:p>
            <a:pPr>
              <a:defRPr/>
            </a:pPr>
            <a:endParaRPr lang="en-US"/>
          </a:p>
        </p:txBody>
      </p:sp>
      <p:sp>
        <p:nvSpPr>
          <p:cNvPr id="6" name="Rectangle 4"/>
          <p:cNvSpPr>
            <a:spLocks noGrp="1" noChangeArrowheads="1"/>
          </p:cNvSpPr>
          <p:nvPr>
            <p:ph type="sldNum" sz="quarter" idx="11"/>
          </p:nvPr>
        </p:nvSpPr>
        <p:spPr>
          <a:ln/>
        </p:spPr>
        <p:txBody>
          <a:bodyPr/>
          <a:lstStyle>
            <a:lvl1pPr>
              <a:defRPr/>
            </a:lvl1pPr>
          </a:lstStyle>
          <a:p>
            <a:pPr>
              <a:defRPr/>
            </a:pPr>
            <a:fld id="{6F908B7E-49EA-403A-A56A-CF5E7479FE60}" type="slidenum">
              <a:rPr lang="en-US"/>
              <a:pPr>
                <a:defRPr/>
              </a:pPr>
              <a:t>‹#›</a:t>
            </a:fld>
            <a:endParaRPr lang="en-US"/>
          </a:p>
        </p:txBody>
      </p:sp>
      <p:sp>
        <p:nvSpPr>
          <p:cNvPr id="7" name="Rectangle 17"/>
          <p:cNvSpPr>
            <a:spLocks noGrp="1" noChangeArrowheads="1"/>
          </p:cNvSpPr>
          <p:nvPr>
            <p:ph type="dt" sz="half"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5824427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3"/>
          <p:cNvSpPr>
            <a:spLocks noGrp="1" noChangeArrowheads="1"/>
          </p:cNvSpPr>
          <p:nvPr>
            <p:ph type="ftr" sz="quarter" idx="10"/>
          </p:nvPr>
        </p:nvSpPr>
        <p:spPr>
          <a:ln/>
        </p:spPr>
        <p:txBody>
          <a:bodyPr/>
          <a:lstStyle>
            <a:lvl1pPr>
              <a:defRPr/>
            </a:lvl1pPr>
          </a:lstStyle>
          <a:p>
            <a:pPr>
              <a:defRPr/>
            </a:pPr>
            <a:endParaRPr lang="en-US"/>
          </a:p>
        </p:txBody>
      </p:sp>
      <p:sp>
        <p:nvSpPr>
          <p:cNvPr id="6" name="Rectangle 4"/>
          <p:cNvSpPr>
            <a:spLocks noGrp="1" noChangeArrowheads="1"/>
          </p:cNvSpPr>
          <p:nvPr>
            <p:ph type="sldNum" sz="quarter" idx="11"/>
          </p:nvPr>
        </p:nvSpPr>
        <p:spPr>
          <a:ln/>
        </p:spPr>
        <p:txBody>
          <a:bodyPr/>
          <a:lstStyle>
            <a:lvl1pPr>
              <a:defRPr/>
            </a:lvl1pPr>
          </a:lstStyle>
          <a:p>
            <a:pPr>
              <a:defRPr/>
            </a:pPr>
            <a:fld id="{88DC33A9-C666-4D8E-AA4A-ACE84B2F7504}" type="slidenum">
              <a:rPr lang="en-US"/>
              <a:pPr>
                <a:defRPr/>
              </a:pPr>
              <a:t>‹#›</a:t>
            </a:fld>
            <a:endParaRPr lang="en-US"/>
          </a:p>
        </p:txBody>
      </p:sp>
      <p:sp>
        <p:nvSpPr>
          <p:cNvPr id="7" name="Rectangle 17"/>
          <p:cNvSpPr>
            <a:spLocks noGrp="1" noChangeArrowheads="1"/>
          </p:cNvSpPr>
          <p:nvPr>
            <p:ph type="dt" sz="half"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16950756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915" name="Rectangle 3"/>
          <p:cNvSpPr>
            <a:spLocks noGrp="1" noChangeArrowheads="1"/>
          </p:cNvSpPr>
          <p:nvPr>
            <p:ph type="ftr" sz="quarter" idx="3"/>
          </p:nvPr>
        </p:nvSpPr>
        <p:spPr bwMode="auto">
          <a:xfrm>
            <a:off x="3124200" y="6248400"/>
            <a:ext cx="28956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ctr" eaLnBrk="1" hangingPunct="1">
              <a:defRPr sz="1200"/>
            </a:lvl1pPr>
          </a:lstStyle>
          <a:p>
            <a:pPr>
              <a:defRPr/>
            </a:pPr>
            <a:endParaRPr lang="en-US"/>
          </a:p>
        </p:txBody>
      </p:sp>
      <p:sp>
        <p:nvSpPr>
          <p:cNvPr id="38916" name="Rectangle 4"/>
          <p:cNvSpPr>
            <a:spLocks noGrp="1" noChangeArrowheads="1"/>
          </p:cNvSpPr>
          <p:nvPr>
            <p:ph type="sldNum" sz="quarter" idx="4"/>
          </p:nvPr>
        </p:nvSpPr>
        <p:spPr bwMode="auto">
          <a:xfrm>
            <a:off x="6553200" y="6248400"/>
            <a:ext cx="21336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a:latin typeface="Arial Black" pitchFamily="34" charset="0"/>
              </a:defRPr>
            </a:lvl1pPr>
          </a:lstStyle>
          <a:p>
            <a:pPr>
              <a:defRPr/>
            </a:pPr>
            <a:fld id="{4A07FFE8-3058-4AB1-8B4F-2F8A07FDDDC4}" type="slidenum">
              <a:rPr lang="en-US"/>
              <a:pPr>
                <a:defRPr/>
              </a:pPr>
              <a:t>‹#›</a:t>
            </a:fld>
            <a:endParaRPr lang="en-US"/>
          </a:p>
        </p:txBody>
      </p:sp>
      <p:grpSp>
        <p:nvGrpSpPr>
          <p:cNvPr id="1028" name="Group 35"/>
          <p:cNvGrpSpPr>
            <a:grpSpLocks/>
          </p:cNvGrpSpPr>
          <p:nvPr/>
        </p:nvGrpSpPr>
        <p:grpSpPr bwMode="auto">
          <a:xfrm>
            <a:off x="0" y="0"/>
            <a:ext cx="9144000" cy="546100"/>
            <a:chOff x="0" y="0"/>
            <a:chExt cx="5760" cy="344"/>
          </a:xfrm>
        </p:grpSpPr>
        <p:sp>
          <p:nvSpPr>
            <p:cNvPr id="1032" name="Rectangle 5"/>
            <p:cNvSpPr>
              <a:spLocks noChangeArrowheads="1"/>
            </p:cNvSpPr>
            <p:nvPr/>
          </p:nvSpPr>
          <p:spPr bwMode="auto">
            <a:xfrm>
              <a:off x="0" y="0"/>
              <a:ext cx="180" cy="336"/>
            </a:xfrm>
            <a:prstGeom prst="rect">
              <a:avLst/>
            </a:prstGeom>
            <a:gradFill rotWithShape="0">
              <a:gsLst>
                <a:gs pos="0">
                  <a:schemeClr val="folHlink"/>
                </a:gs>
                <a:gs pos="100000">
                  <a:schemeClr val="bg1"/>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1" hangingPunct="1"/>
              <a:endParaRPr lang="en-US" sz="2400">
                <a:latin typeface="Times New Roman" pitchFamily="18" charset="0"/>
              </a:endParaRPr>
            </a:p>
          </p:txBody>
        </p:sp>
        <p:sp>
          <p:nvSpPr>
            <p:cNvPr id="1033" name="Rectangle 6"/>
            <p:cNvSpPr>
              <a:spLocks noChangeArrowheads="1"/>
            </p:cNvSpPr>
            <p:nvPr/>
          </p:nvSpPr>
          <p:spPr bwMode="auto">
            <a:xfrm>
              <a:off x="260" y="85"/>
              <a:ext cx="5500" cy="173"/>
            </a:xfrm>
            <a:prstGeom prst="rect">
              <a:avLst/>
            </a:prstGeom>
            <a:gradFill rotWithShape="0">
              <a:gsLst>
                <a:gs pos="0">
                  <a:schemeClr val="bg2"/>
                </a:gs>
                <a:gs pos="100000">
                  <a:schemeClr val="bg1"/>
                </a:gs>
              </a:gsLst>
              <a:lin ang="0" scaled="1"/>
            </a:gra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sp>
          <p:nvSpPr>
            <p:cNvPr id="1034" name="Rectangle 7"/>
            <p:cNvSpPr>
              <a:spLocks noChangeArrowheads="1"/>
            </p:cNvSpPr>
            <p:nvPr/>
          </p:nvSpPr>
          <p:spPr bwMode="auto">
            <a:xfrm>
              <a:off x="258" y="85"/>
              <a:ext cx="87" cy="89"/>
            </a:xfrm>
            <a:prstGeom prst="rect">
              <a:avLst/>
            </a:prstGeom>
            <a:solidFill>
              <a:schemeClr val="folHlink"/>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a:solidFill>
                  <a:schemeClr val="hlink"/>
                </a:solidFill>
              </a:endParaRPr>
            </a:p>
          </p:txBody>
        </p:sp>
        <p:sp>
          <p:nvSpPr>
            <p:cNvPr id="1035" name="Rectangle 8"/>
            <p:cNvSpPr>
              <a:spLocks noChangeArrowheads="1"/>
            </p:cNvSpPr>
            <p:nvPr/>
          </p:nvSpPr>
          <p:spPr bwMode="auto">
            <a:xfrm>
              <a:off x="345" y="0"/>
              <a:ext cx="88" cy="87"/>
            </a:xfrm>
            <a:prstGeom prst="rect">
              <a:avLst/>
            </a:prstGeom>
            <a:solidFill>
              <a:schemeClr val="folHlink"/>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a:solidFill>
                  <a:schemeClr val="hlink"/>
                </a:solidFill>
              </a:endParaRPr>
            </a:p>
          </p:txBody>
        </p:sp>
        <p:sp>
          <p:nvSpPr>
            <p:cNvPr id="1036" name="Rectangle 9"/>
            <p:cNvSpPr>
              <a:spLocks noChangeArrowheads="1"/>
            </p:cNvSpPr>
            <p:nvPr/>
          </p:nvSpPr>
          <p:spPr bwMode="auto">
            <a:xfrm>
              <a:off x="345" y="85"/>
              <a:ext cx="88" cy="89"/>
            </a:xfrm>
            <a:prstGeom prst="rect">
              <a:avLst/>
            </a:prstGeom>
            <a:solidFill>
              <a:schemeClr val="accent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a:solidFill>
                  <a:schemeClr val="accent2"/>
                </a:solidFill>
              </a:endParaRPr>
            </a:p>
          </p:txBody>
        </p:sp>
        <p:sp>
          <p:nvSpPr>
            <p:cNvPr id="1037" name="Rectangle 10"/>
            <p:cNvSpPr>
              <a:spLocks noChangeArrowheads="1"/>
            </p:cNvSpPr>
            <p:nvPr/>
          </p:nvSpPr>
          <p:spPr bwMode="auto">
            <a:xfrm>
              <a:off x="173" y="173"/>
              <a:ext cx="86" cy="87"/>
            </a:xfrm>
            <a:prstGeom prst="rect">
              <a:avLst/>
            </a:prstGeom>
            <a:solidFill>
              <a:schemeClr val="folHlink"/>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a:solidFill>
                  <a:schemeClr val="hlink"/>
                </a:solidFill>
              </a:endParaRPr>
            </a:p>
          </p:txBody>
        </p:sp>
        <p:sp>
          <p:nvSpPr>
            <p:cNvPr id="1038" name="Rectangle 11"/>
            <p:cNvSpPr>
              <a:spLocks noChangeArrowheads="1"/>
            </p:cNvSpPr>
            <p:nvPr/>
          </p:nvSpPr>
          <p:spPr bwMode="auto">
            <a:xfrm>
              <a:off x="83" y="86"/>
              <a:ext cx="89" cy="87"/>
            </a:xfrm>
            <a:prstGeom prst="rect">
              <a:avLst/>
            </a:prstGeom>
            <a:solidFill>
              <a:schemeClr val="bg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sp>
          <p:nvSpPr>
            <p:cNvPr id="1039" name="Rectangle 12"/>
            <p:cNvSpPr>
              <a:spLocks noChangeArrowheads="1"/>
            </p:cNvSpPr>
            <p:nvPr/>
          </p:nvSpPr>
          <p:spPr bwMode="auto">
            <a:xfrm>
              <a:off x="258" y="171"/>
              <a:ext cx="87" cy="87"/>
            </a:xfrm>
            <a:prstGeom prst="rect">
              <a:avLst/>
            </a:prstGeom>
            <a:solidFill>
              <a:schemeClr val="accent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a:solidFill>
                  <a:schemeClr val="accent2"/>
                </a:solidFill>
              </a:endParaRPr>
            </a:p>
          </p:txBody>
        </p:sp>
        <p:sp>
          <p:nvSpPr>
            <p:cNvPr id="1040" name="Rectangle 13"/>
            <p:cNvSpPr>
              <a:spLocks noChangeArrowheads="1"/>
            </p:cNvSpPr>
            <p:nvPr/>
          </p:nvSpPr>
          <p:spPr bwMode="auto">
            <a:xfrm>
              <a:off x="173" y="258"/>
              <a:ext cx="86" cy="86"/>
            </a:xfrm>
            <a:prstGeom prst="rect">
              <a:avLst/>
            </a:prstGeom>
            <a:solidFill>
              <a:schemeClr val="accent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a:solidFill>
                  <a:schemeClr val="accent2"/>
                </a:solidFill>
              </a:endParaRPr>
            </a:p>
          </p:txBody>
        </p:sp>
      </p:grpSp>
      <p:sp>
        <p:nvSpPr>
          <p:cNvPr id="1029" name="Rectangle 14"/>
          <p:cNvSpPr>
            <a:spLocks noGrp="1" noChangeArrowheads="1"/>
          </p:cNvSpPr>
          <p:nvPr>
            <p:ph type="title"/>
          </p:nvPr>
        </p:nvSpPr>
        <p:spPr bwMode="auto">
          <a:xfrm>
            <a:off x="457200" y="457200"/>
            <a:ext cx="8229600" cy="13716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30" name="Rectangle 15"/>
          <p:cNvSpPr>
            <a:spLocks noGrp="1" noChangeArrowheads="1"/>
          </p:cNvSpPr>
          <p:nvPr>
            <p:ph type="body" idx="1"/>
          </p:nvPr>
        </p:nvSpPr>
        <p:spPr bwMode="auto">
          <a:xfrm>
            <a:off x="457200" y="1981200"/>
            <a:ext cx="8229600" cy="3886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38929" name="Rectangle 17"/>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1" hangingPunct="1">
              <a:defRPr sz="1200"/>
            </a:lvl1pPr>
          </a:lstStyle>
          <a:p>
            <a:pPr>
              <a:defRPr/>
            </a:pPr>
            <a:endParaRPr lang="en-US"/>
          </a:p>
        </p:txBody>
      </p:sp>
    </p:spTree>
  </p:cSld>
  <p:clrMap bg1="lt1" tx1="dk1" bg2="lt2" tx2="dk2" accent1="accent1" accent2="accent2" accent3="accent3" accent4="accent4" accent5="accent5" accent6="accent6" hlink="hlink" folHlink="folHlink"/>
  <p:sldLayoutIdLst>
    <p:sldLayoutId id="2147483688"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Lst>
  <p:txStyles>
    <p:titleStyle>
      <a:lvl1pPr algn="l" rtl="0" eaLnBrk="0" fontAlgn="base" hangingPunct="0">
        <a:spcBef>
          <a:spcPct val="0"/>
        </a:spcBef>
        <a:spcAft>
          <a:spcPct val="0"/>
        </a:spcAft>
        <a:defRPr sz="4400">
          <a:solidFill>
            <a:schemeClr val="tx1"/>
          </a:solidFill>
          <a:latin typeface="+mj-lt"/>
          <a:ea typeface="+mj-ea"/>
          <a:cs typeface="+mj-cs"/>
        </a:defRPr>
      </a:lvl1pPr>
      <a:lvl2pPr algn="l" rtl="0" eaLnBrk="0" fontAlgn="base" hangingPunct="0">
        <a:spcBef>
          <a:spcPct val="0"/>
        </a:spcBef>
        <a:spcAft>
          <a:spcPct val="0"/>
        </a:spcAft>
        <a:defRPr sz="4400">
          <a:solidFill>
            <a:schemeClr val="tx1"/>
          </a:solidFill>
          <a:latin typeface="Arial" charset="0"/>
        </a:defRPr>
      </a:lvl2pPr>
      <a:lvl3pPr algn="l" rtl="0" eaLnBrk="0" fontAlgn="base" hangingPunct="0">
        <a:spcBef>
          <a:spcPct val="0"/>
        </a:spcBef>
        <a:spcAft>
          <a:spcPct val="0"/>
        </a:spcAft>
        <a:defRPr sz="4400">
          <a:solidFill>
            <a:schemeClr val="tx1"/>
          </a:solidFill>
          <a:latin typeface="Arial" charset="0"/>
        </a:defRPr>
      </a:lvl3pPr>
      <a:lvl4pPr algn="l" rtl="0" eaLnBrk="0" fontAlgn="base" hangingPunct="0">
        <a:spcBef>
          <a:spcPct val="0"/>
        </a:spcBef>
        <a:spcAft>
          <a:spcPct val="0"/>
        </a:spcAft>
        <a:defRPr sz="4400">
          <a:solidFill>
            <a:schemeClr val="tx1"/>
          </a:solidFill>
          <a:latin typeface="Arial" charset="0"/>
        </a:defRPr>
      </a:lvl4pPr>
      <a:lvl5pPr algn="l" rtl="0" eaLnBrk="0" fontAlgn="base" hangingPunct="0">
        <a:spcBef>
          <a:spcPct val="0"/>
        </a:spcBef>
        <a:spcAft>
          <a:spcPct val="0"/>
        </a:spcAft>
        <a:defRPr sz="4400">
          <a:solidFill>
            <a:schemeClr val="tx1"/>
          </a:solidFill>
          <a:latin typeface="Arial" charset="0"/>
        </a:defRPr>
      </a:lvl5pPr>
      <a:lvl6pPr marL="457200" algn="l" rtl="0" fontAlgn="base">
        <a:spcBef>
          <a:spcPct val="0"/>
        </a:spcBef>
        <a:spcAft>
          <a:spcPct val="0"/>
        </a:spcAft>
        <a:defRPr sz="4400">
          <a:solidFill>
            <a:schemeClr val="tx1"/>
          </a:solidFill>
          <a:latin typeface="Arial" charset="0"/>
        </a:defRPr>
      </a:lvl6pPr>
      <a:lvl7pPr marL="914400" algn="l" rtl="0" fontAlgn="base">
        <a:spcBef>
          <a:spcPct val="0"/>
        </a:spcBef>
        <a:spcAft>
          <a:spcPct val="0"/>
        </a:spcAft>
        <a:defRPr sz="4400">
          <a:solidFill>
            <a:schemeClr val="tx1"/>
          </a:solidFill>
          <a:latin typeface="Arial" charset="0"/>
        </a:defRPr>
      </a:lvl7pPr>
      <a:lvl8pPr marL="1371600" algn="l" rtl="0" fontAlgn="base">
        <a:spcBef>
          <a:spcPct val="0"/>
        </a:spcBef>
        <a:spcAft>
          <a:spcPct val="0"/>
        </a:spcAft>
        <a:defRPr sz="4400">
          <a:solidFill>
            <a:schemeClr val="tx1"/>
          </a:solidFill>
          <a:latin typeface="Arial" charset="0"/>
        </a:defRPr>
      </a:lvl8pPr>
      <a:lvl9pPr marL="1828800" algn="l" rtl="0" fontAlgn="base">
        <a:spcBef>
          <a:spcPct val="0"/>
        </a:spcBef>
        <a:spcAft>
          <a:spcPct val="0"/>
        </a:spcAft>
        <a:defRPr sz="4400">
          <a:solidFill>
            <a:schemeClr val="tx1"/>
          </a:solidFill>
          <a:latin typeface="Arial" charset="0"/>
        </a:defRPr>
      </a:lvl9pPr>
    </p:titleStyle>
    <p:bodyStyle>
      <a:lvl1pPr marL="342900" indent="-342900" algn="l" rtl="0" eaLnBrk="0" fontAlgn="base" hangingPunct="0">
        <a:spcBef>
          <a:spcPct val="20000"/>
        </a:spcBef>
        <a:spcAft>
          <a:spcPct val="0"/>
        </a:spcAft>
        <a:buClr>
          <a:schemeClr val="bg2"/>
        </a:buClr>
        <a:buSzPct val="75000"/>
        <a:buFont typeface="Wingdings" pitchFamily="2" charset="2"/>
        <a:buChar char="n"/>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2"/>
        </a:buClr>
        <a:buSzPct val="80000"/>
        <a:buFont typeface="Wingdings" pitchFamily="2" charset="2"/>
        <a:buChar char="¨"/>
        <a:defRPr sz="2800">
          <a:solidFill>
            <a:schemeClr val="tx1"/>
          </a:solidFill>
          <a:latin typeface="+mn-lt"/>
        </a:defRPr>
      </a:lvl2pPr>
      <a:lvl3pPr marL="1143000" indent="-228600" algn="l" rtl="0" eaLnBrk="0" fontAlgn="base" hangingPunct="0">
        <a:spcBef>
          <a:spcPct val="20000"/>
        </a:spcBef>
        <a:spcAft>
          <a:spcPct val="0"/>
        </a:spcAft>
        <a:buClr>
          <a:schemeClr val="bg2"/>
        </a:buClr>
        <a:buSzPct val="65000"/>
        <a:buFont typeface="Wingdings" pitchFamily="2" charset="2"/>
        <a:buChar char="n"/>
        <a:defRPr sz="2400">
          <a:solidFill>
            <a:schemeClr val="tx1"/>
          </a:solidFill>
          <a:latin typeface="+mn-lt"/>
        </a:defRPr>
      </a:lvl3pPr>
      <a:lvl4pPr marL="1600200" indent="-228600" algn="l" rtl="0" eaLnBrk="0" fontAlgn="base" hangingPunct="0">
        <a:spcBef>
          <a:spcPct val="20000"/>
        </a:spcBef>
        <a:spcAft>
          <a:spcPct val="0"/>
        </a:spcAft>
        <a:buClr>
          <a:schemeClr val="accent2"/>
        </a:buClr>
        <a:buSzPct val="70000"/>
        <a:buFont typeface="Wingdings" pitchFamily="2" charset="2"/>
        <a:buChar char="¨"/>
        <a:defRPr sz="2000">
          <a:solidFill>
            <a:schemeClr val="tx1"/>
          </a:solidFill>
          <a:latin typeface="+mn-lt"/>
        </a:defRPr>
      </a:lvl4pPr>
      <a:lvl5pPr marL="2057400" indent="-228600" algn="l" rtl="0" eaLnBrk="0" fontAlgn="base" hangingPunct="0">
        <a:spcBef>
          <a:spcPct val="20000"/>
        </a:spcBef>
        <a:spcAft>
          <a:spcPct val="0"/>
        </a:spcAft>
        <a:buClr>
          <a:schemeClr val="bg2"/>
        </a:buClr>
        <a:buFont typeface="Wingdings" pitchFamily="2" charset="2"/>
        <a:buChar char="§"/>
        <a:defRPr sz="2000">
          <a:solidFill>
            <a:schemeClr val="tx1"/>
          </a:solidFill>
          <a:latin typeface="+mn-lt"/>
        </a:defRPr>
      </a:lvl5pPr>
      <a:lvl6pPr marL="2514600" indent="-228600" algn="l" rtl="0" fontAlgn="base">
        <a:spcBef>
          <a:spcPct val="20000"/>
        </a:spcBef>
        <a:spcAft>
          <a:spcPct val="0"/>
        </a:spcAft>
        <a:buClr>
          <a:schemeClr val="bg2"/>
        </a:buClr>
        <a:buFont typeface="Wingdings" pitchFamily="2" charset="2"/>
        <a:buChar char="§"/>
        <a:defRPr sz="2000">
          <a:solidFill>
            <a:schemeClr val="tx1"/>
          </a:solidFill>
          <a:latin typeface="+mn-lt"/>
        </a:defRPr>
      </a:lvl6pPr>
      <a:lvl7pPr marL="2971800" indent="-228600" algn="l" rtl="0" fontAlgn="base">
        <a:spcBef>
          <a:spcPct val="20000"/>
        </a:spcBef>
        <a:spcAft>
          <a:spcPct val="0"/>
        </a:spcAft>
        <a:buClr>
          <a:schemeClr val="bg2"/>
        </a:buClr>
        <a:buFont typeface="Wingdings" pitchFamily="2" charset="2"/>
        <a:buChar char="§"/>
        <a:defRPr sz="2000">
          <a:solidFill>
            <a:schemeClr val="tx1"/>
          </a:solidFill>
          <a:latin typeface="+mn-lt"/>
        </a:defRPr>
      </a:lvl7pPr>
      <a:lvl8pPr marL="3429000" indent="-228600" algn="l" rtl="0" fontAlgn="base">
        <a:spcBef>
          <a:spcPct val="20000"/>
        </a:spcBef>
        <a:spcAft>
          <a:spcPct val="0"/>
        </a:spcAft>
        <a:buClr>
          <a:schemeClr val="bg2"/>
        </a:buClr>
        <a:buFont typeface="Wingdings" pitchFamily="2" charset="2"/>
        <a:buChar char="§"/>
        <a:defRPr sz="2000">
          <a:solidFill>
            <a:schemeClr val="tx1"/>
          </a:solidFill>
          <a:latin typeface="+mn-lt"/>
        </a:defRPr>
      </a:lvl8pPr>
      <a:lvl9pPr marL="3886200" indent="-228600" algn="l" rtl="0" fontAlgn="base">
        <a:spcBef>
          <a:spcPct val="20000"/>
        </a:spcBef>
        <a:spcAft>
          <a:spcPct val="0"/>
        </a:spcAft>
        <a:buClr>
          <a:schemeClr val="bg2"/>
        </a:buClr>
        <a:buFont typeface="Wingdings" pitchFamily="2" charset="2"/>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roups.google.com/forum/#!forum/cis-565-fall-2014"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mailto:cis-565-fall-2014@googlegroups.com"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signup/free"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hyperlink" Target="https://github.com/CIS565-Fall-2014"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www.linkedin.com/groups/GPU-Programming-Architecture-6540935"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hyperlink" Target="http://courses.engr.illinois.edu/ece498/al/Syllabus.html"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jpeg"/></Relationships>
</file>

<file path=ppt/slides/_rels/slide14.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hyperlink" Target="http://gs7.blogspot.com/2011/09/amd-radeon-hd-6990-worlds-fastest.html" TargetMode="External"/><Relationship Id="rId5" Type="http://schemas.openxmlformats.org/officeDocument/2006/relationships/hyperlink" Target="http://www.ngohq.com/news/18784-nvidia-launches-geforce-gtx-580-a.html" TargetMode="External"/><Relationship Id="rId4" Type="http://schemas.openxmlformats.org/officeDocument/2006/relationships/image" Target="../media/image28.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www.youtube.com/watch?v=dtT3pTh_q-8"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pinoytutorial.com/techtorial/geforce-gtx-580-vs-amd-radeon-hd-6870-review-and-comparison-conclusion/" TargetMode="External"/><Relationship Id="rId5" Type="http://schemas.openxmlformats.org/officeDocument/2006/relationships/hyperlink" Target="http://cis565-spring-2012.github.io/schedule.html" TargetMode="External"/><Relationship Id="rId4" Type="http://schemas.openxmlformats.org/officeDocument/2006/relationships/hyperlink" Target="http://cis565-fall-2012.github.io/schedule.html"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32.jpeg"/></Relationships>
</file>

<file path=ppt/slides/_rels/slide22.xml.rels><?xml version="1.0" encoding="UTF-8" standalone="yes"?>
<Relationships xmlns="http://schemas.openxmlformats.org/package/2006/relationships"><Relationship Id="rId3" Type="http://schemas.openxmlformats.org/officeDocument/2006/relationships/hyperlink" Target="http://www.doarama.com/" TargetMode="External"/><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www.youtube.com/watch?v=AJg_BmY9-8o"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2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hyperlink" Target="https://blog.mozilla.org/blog/2013/03/27/mozilla-is-unlocking-the-power-of-the-web-as-a-platform-for-gaming/"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www.youtube.com/watch?v=LtxvpS5AYHQ"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2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hyperlink" Target="http://www.youtube.com/watch?v=zYweEn6DFcU"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www.nvidia.com/object/GTX_400_games_demos.html"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3.jpeg"/><Relationship Id="rId7" Type="http://schemas.openxmlformats.org/officeDocument/2006/relationships/image" Target="../media/image6.jpeg"/><Relationship Id="rId12"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jpeg"/><Relationship Id="rId10" Type="http://schemas.openxmlformats.org/officeDocument/2006/relationships/image" Target="../media/image9.png"/><Relationship Id="rId4" Type="http://schemas.openxmlformats.org/officeDocument/2006/relationships/hyperlink" Target="http://www.seas.upenn.edu/~pcozzi/" TargetMode="External"/><Relationship Id="rId9" Type="http://schemas.openxmlformats.org/officeDocument/2006/relationships/image" Target="../media/image8.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mailto:pjcozzi+cis565@gmail.com"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twitter.com/pjcozzi" TargetMode="External"/></Relationships>
</file>

<file path=ppt/slides/_rels/slide40.xml.rels><?xml version="1.0" encoding="UTF-8" standalone="yes"?>
<Relationships xmlns="http://schemas.openxmlformats.org/package/2006/relationships"><Relationship Id="rId2" Type="http://schemas.openxmlformats.org/officeDocument/2006/relationships/hyperlink" Target="https://github.com/edu"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cis565-fall-2012.github.io/index.html" TargetMode="External"/><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iamnop.com/"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5" Type="http://schemas.openxmlformats.org/officeDocument/2006/relationships/image" Target="../media/image43.png"/><Relationship Id="rId4" Type="http://schemas.openxmlformats.org/officeDocument/2006/relationships/hyperlink" Target="http://iamnop.com/raymarch/" TargetMode="External"/></Relationships>
</file>

<file path=ppt/slides/_rels/slide44.xml.rels><?xml version="1.0" encoding="UTF-8" standalone="yes"?>
<Relationships xmlns="http://schemas.openxmlformats.org/package/2006/relationships"><Relationship Id="rId3" Type="http://schemas.openxmlformats.org/officeDocument/2006/relationships/hyperlink" Target="http://alice-yang.com/"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 Id="rId5" Type="http://schemas.openxmlformats.org/officeDocument/2006/relationships/image" Target="../media/image44.png"/><Relationship Id="rId4" Type="http://schemas.openxmlformats.org/officeDocument/2006/relationships/hyperlink" Target="http://glsl.heroku.com/e#2306.2" TargetMode="External"/></Relationships>
</file>

<file path=ppt/slides/_rels/slide45.xml.rels><?xml version="1.0" encoding="UTF-8" standalone="yes"?>
<Relationships xmlns="http://schemas.openxmlformats.org/package/2006/relationships"><Relationship Id="rId3" Type="http://schemas.openxmlformats.org/officeDocument/2006/relationships/hyperlink" Target="http://wuhao1117.github.io/WebGL-Ocean-FFT/"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hyperlink" Target="https://www.linkedin.com/profile/view?id=85032118" TargetMode="External"/><Relationship Id="rId5" Type="http://schemas.openxmlformats.org/officeDocument/2006/relationships/hyperlink" Target="https://www.linkedin.com/profile/view?id=218804536" TargetMode="External"/><Relationship Id="rId4" Type="http://schemas.openxmlformats.org/officeDocument/2006/relationships/image" Target="../media/image45.png"/></Relationships>
</file>

<file path=ppt/slides/_rels/slide46.xml.rels><?xml version="1.0" encoding="UTF-8" standalone="yes"?>
<Relationships xmlns="http://schemas.openxmlformats.org/package/2006/relationships"><Relationship Id="rId3" Type="http://schemas.openxmlformats.org/officeDocument/2006/relationships/hyperlink" Target="http://sijietian.com/WebGL/deferredshading/index.html" TargetMode="External"/><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hyperlink" Target="http://www.yuqinshao.com/" TargetMode="External"/><Relationship Id="rId5" Type="http://schemas.openxmlformats.org/officeDocument/2006/relationships/hyperlink" Target="http://sijietian.com/" TargetMode="External"/><Relationship Id="rId4" Type="http://schemas.openxmlformats.org/officeDocument/2006/relationships/image" Target="../media/image46.png"/></Relationships>
</file>

<file path=ppt/slides/_rels/slide47.xml.rels><?xml version="1.0" encoding="UTF-8" standalone="yes"?>
<Relationships xmlns="http://schemas.openxmlformats.org/package/2006/relationships"><Relationship Id="rId3" Type="http://schemas.openxmlformats.org/officeDocument/2006/relationships/hyperlink" Target="https://www.linkedin.com/pub/alexander-miller/65/a38/829" TargetMode="External"/><Relationship Id="rId7" Type="http://schemas.openxmlformats.org/officeDocument/2006/relationships/image" Target="../media/image47.png"/><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hyperlink" Target="http://vimeo.com/103072321" TargetMode="External"/><Relationship Id="rId5" Type="http://schemas.openxmlformats.org/officeDocument/2006/relationships/hyperlink" Target="http://www.yuqinshao.com/" TargetMode="External"/><Relationship Id="rId4" Type="http://schemas.openxmlformats.org/officeDocument/2006/relationships/hyperlink" Target="http://www.noahbenjaminlyons.com/" TargetMode="External"/></Relationships>
</file>

<file path=ppt/slides/_rels/slide48.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www.upenn.edu/academicintegrity/" TargetMode="External"/><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hyperlink" Target="https://groups.google.com/forum/#!forum/cis-565-fall-2013" TargetMode="External"/><Relationship Id="rId7" Type="http://schemas.openxmlformats.org/officeDocument/2006/relationships/hyperlink" Target="https://github.com/CIS565-Fall-2014"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hyperlink" Target="https://github.com/edu" TargetMode="External"/><Relationship Id="rId5" Type="http://schemas.openxmlformats.org/officeDocument/2006/relationships/hyperlink" Target="https://github.com/signup/free" TargetMode="External"/><Relationship Id="rId4" Type="http://schemas.openxmlformats.org/officeDocument/2006/relationships/hyperlink" Target="https://www.linkedin.com/groups/GPU-Programming-Architecture-6540935"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about.me/harmonymli"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jpeg"/><Relationship Id="rId7" Type="http://schemas.openxmlformats.org/officeDocument/2006/relationships/image" Target="../media/image18.jpe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7.jpeg"/><Relationship Id="rId11" Type="http://schemas.openxmlformats.org/officeDocument/2006/relationships/image" Target="../media/image22.png"/><Relationship Id="rId5" Type="http://schemas.openxmlformats.org/officeDocument/2006/relationships/image" Target="../media/image16.jpe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www.seas.upenn.edu/~cis565/"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p:txBody>
          <a:bodyPr/>
          <a:lstStyle/>
          <a:p>
            <a:pPr eaLnBrk="1" hangingPunct="1"/>
            <a:r>
              <a:rPr lang="en-US" sz="4600" smtClean="0"/>
              <a:t>GPU Programming and Architecture:  Course Overview</a:t>
            </a:r>
          </a:p>
        </p:txBody>
      </p:sp>
      <p:sp>
        <p:nvSpPr>
          <p:cNvPr id="3075" name="Rectangle 3"/>
          <p:cNvSpPr>
            <a:spLocks noGrp="1" noChangeArrowheads="1"/>
          </p:cNvSpPr>
          <p:nvPr>
            <p:ph type="subTitle" idx="1"/>
          </p:nvPr>
        </p:nvSpPr>
        <p:spPr/>
        <p:txBody>
          <a:bodyPr/>
          <a:lstStyle/>
          <a:p>
            <a:pPr eaLnBrk="1" hangingPunct="1">
              <a:lnSpc>
                <a:spcPct val="90000"/>
              </a:lnSpc>
            </a:pPr>
            <a:r>
              <a:rPr lang="en-US" dirty="0" smtClean="0"/>
              <a:t>Patrick Cozzi</a:t>
            </a:r>
          </a:p>
          <a:p>
            <a:pPr eaLnBrk="1" hangingPunct="1">
              <a:lnSpc>
                <a:spcPct val="90000"/>
              </a:lnSpc>
            </a:pPr>
            <a:r>
              <a:rPr lang="en-US" dirty="0" smtClean="0"/>
              <a:t>University of Pennsylvania</a:t>
            </a:r>
          </a:p>
          <a:p>
            <a:pPr eaLnBrk="1" hangingPunct="1">
              <a:lnSpc>
                <a:spcPct val="90000"/>
              </a:lnSpc>
            </a:pPr>
            <a:r>
              <a:rPr lang="en-US" dirty="0" smtClean="0"/>
              <a:t>CIS 565 - Fall </a:t>
            </a:r>
            <a:r>
              <a:rPr lang="en-US" dirty="0" smtClean="0"/>
              <a:t>2014</a:t>
            </a:r>
            <a:endParaRPr lang="en-US" dirty="0" smtClean="0"/>
          </a:p>
        </p:txBody>
      </p:sp>
      <p:pic>
        <p:nvPicPr>
          <p:cNvPr id="1026" name="Picture 2" descr="Student Project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0" y="-1"/>
            <a:ext cx="6096000" cy="114300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p:txBody>
          <a:bodyPr/>
          <a:lstStyle/>
          <a:p>
            <a:pPr eaLnBrk="1" hangingPunct="1"/>
            <a:r>
              <a:rPr lang="en-US" dirty="0" smtClean="0"/>
              <a:t>Google Group</a:t>
            </a:r>
          </a:p>
        </p:txBody>
      </p:sp>
      <p:sp>
        <p:nvSpPr>
          <p:cNvPr id="3" name="Content Placeholder 2"/>
          <p:cNvSpPr>
            <a:spLocks noGrp="1"/>
          </p:cNvSpPr>
          <p:nvPr>
            <p:ph idx="1"/>
          </p:nvPr>
        </p:nvSpPr>
        <p:spPr>
          <a:xfrm>
            <a:off x="457200" y="1981200"/>
            <a:ext cx="8534400" cy="3886200"/>
          </a:xfrm>
        </p:spPr>
        <p:txBody>
          <a:bodyPr/>
          <a:lstStyle/>
          <a:p>
            <a:pPr eaLnBrk="1" hangingPunct="1">
              <a:defRPr/>
            </a:pPr>
            <a:r>
              <a:rPr lang="en-US" sz="2400" dirty="0">
                <a:hlinkClick r:id="rId3"/>
              </a:rPr>
              <a:t>https://groups.google.com/forum/#!</a:t>
            </a:r>
            <a:r>
              <a:rPr lang="en-US" sz="2400" dirty="0" smtClean="0">
                <a:hlinkClick r:id="rId3"/>
              </a:rPr>
              <a:t>forum/cis-565-fall-2014</a:t>
            </a:r>
            <a:endParaRPr lang="en-US" sz="2400" dirty="0" smtClean="0"/>
          </a:p>
          <a:p>
            <a:pPr eaLnBrk="1" hangingPunct="1">
              <a:defRPr/>
            </a:pPr>
            <a:r>
              <a:rPr lang="en-US" sz="2400" dirty="0"/>
              <a:t>Send email to </a:t>
            </a:r>
            <a:r>
              <a:rPr lang="en-US" sz="2400" dirty="0" smtClean="0">
                <a:hlinkClick r:id="rId4"/>
              </a:rPr>
              <a:t>cis-565-fall-2014@googlegroups.com</a:t>
            </a:r>
            <a:endParaRPr lang="en-US" sz="2400" dirty="0"/>
          </a:p>
          <a:p>
            <a:pPr marL="0" indent="0" eaLnBrk="1" hangingPunct="1">
              <a:buNone/>
              <a:defRPr/>
            </a:pPr>
            <a:endParaRPr lang="en-US" dirty="0" smtClean="0"/>
          </a:p>
          <a:p>
            <a:pPr eaLnBrk="1" hangingPunct="1">
              <a:defRPr/>
            </a:pPr>
            <a:r>
              <a:rPr lang="en-US" dirty="0" smtClean="0"/>
              <a:t>Be active; let’s build a course community</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981200"/>
            <a:ext cx="7086600" cy="3886200"/>
          </a:xfrm>
        </p:spPr>
        <p:txBody>
          <a:bodyPr/>
          <a:lstStyle/>
          <a:p>
            <a:pPr eaLnBrk="1" hangingPunct="1">
              <a:defRPr/>
            </a:pPr>
            <a:r>
              <a:rPr lang="en-US" dirty="0" smtClean="0"/>
              <a:t>Used for course materials, projects, and the final project</a:t>
            </a:r>
          </a:p>
          <a:p>
            <a:pPr eaLnBrk="1" hangingPunct="1">
              <a:defRPr/>
            </a:pPr>
            <a:r>
              <a:rPr lang="en-US" dirty="0" smtClean="0"/>
              <a:t>Create an account:</a:t>
            </a:r>
          </a:p>
          <a:p>
            <a:pPr lvl="1" eaLnBrk="1" hangingPunct="1">
              <a:defRPr/>
            </a:pPr>
            <a:r>
              <a:rPr lang="en-US" dirty="0" smtClean="0">
                <a:hlinkClick r:id="rId3"/>
              </a:rPr>
              <a:t>https://github.com/signup/free</a:t>
            </a:r>
            <a:endParaRPr lang="en-US" dirty="0" smtClean="0"/>
          </a:p>
          <a:p>
            <a:pPr eaLnBrk="1" hangingPunct="1">
              <a:defRPr/>
            </a:pPr>
            <a:r>
              <a:rPr lang="en-US" dirty="0" smtClean="0"/>
              <a:t>Join our GitHub organization:</a:t>
            </a:r>
          </a:p>
          <a:p>
            <a:pPr lvl="1" eaLnBrk="1" hangingPunct="1">
              <a:defRPr/>
            </a:pPr>
            <a:r>
              <a:rPr lang="en-US" dirty="0" smtClean="0">
                <a:ea typeface="+mn-ea"/>
                <a:cs typeface="+mn-cs"/>
                <a:hlinkClick r:id="rId4"/>
              </a:rPr>
              <a:t>https://</a:t>
            </a:r>
            <a:r>
              <a:rPr lang="en-US" dirty="0" smtClean="0">
                <a:ea typeface="+mn-ea"/>
                <a:cs typeface="+mn-cs"/>
                <a:hlinkClick r:id="rId4"/>
              </a:rPr>
              <a:t>github.com/CIS565-Fall-2014</a:t>
            </a:r>
            <a:endParaRPr lang="en-US" dirty="0" smtClean="0">
              <a:ea typeface="+mn-ea"/>
              <a:cs typeface="+mn-cs"/>
            </a:endParaRPr>
          </a:p>
          <a:p>
            <a:pPr lvl="1" eaLnBrk="1" hangingPunct="1">
              <a:defRPr/>
            </a:pPr>
            <a:endParaRPr lang="en-US" dirty="0" smtClean="0">
              <a:ea typeface="+mn-ea"/>
              <a:cs typeface="+mn-cs"/>
            </a:endParaRPr>
          </a:p>
          <a:p>
            <a:pPr eaLnBrk="1" hangingPunct="1">
              <a:defRPr/>
            </a:pPr>
            <a:r>
              <a:rPr lang="en-US" dirty="0" smtClean="0"/>
              <a:t>Who is new to source control?</a:t>
            </a:r>
          </a:p>
          <a:p>
            <a:pPr lvl="1" eaLnBrk="1" hangingPunct="1">
              <a:defRPr/>
            </a:pPr>
            <a:endParaRPr lang="en-US" dirty="0" smtClean="0">
              <a:ea typeface="+mn-ea"/>
              <a:cs typeface="+mn-cs"/>
            </a:endParaRPr>
          </a:p>
        </p:txBody>
      </p:sp>
      <p:pic>
        <p:nvPicPr>
          <p:cNvPr id="4098" name="Picture 2" descr="http://www.inqbation.com/wp-content/uploads/2014/02/github-log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0151" y="685800"/>
            <a:ext cx="2498034" cy="990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Join our group for networking and job openings</a:t>
            </a:r>
          </a:p>
          <a:p>
            <a:pPr lvl="1"/>
            <a:r>
              <a:rPr lang="en-US" dirty="0">
                <a:hlinkClick r:id="rId3"/>
              </a:rPr>
              <a:t>https://</a:t>
            </a:r>
            <a:r>
              <a:rPr lang="en-US" dirty="0" smtClean="0">
                <a:hlinkClick r:id="rId3"/>
              </a:rPr>
              <a:t>www.linkedin.com/groups/GPU-Programming-Architecture-6540935</a:t>
            </a:r>
            <a:endParaRPr lang="en-US" dirty="0" smtClean="0"/>
          </a:p>
        </p:txBody>
      </p:sp>
      <p:pic>
        <p:nvPicPr>
          <p:cNvPr id="3074" name="Picture 2" descr="http://socialmediamarketingkelowna.com/wp-content/uploads/2012/02/LinkedinLogoTransparent.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0738" y="762000"/>
            <a:ext cx="3163062" cy="89352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p:cNvSpPr>
            <a:spLocks noChangeArrowheads="1"/>
          </p:cNvSpPr>
          <p:nvPr/>
        </p:nvSpPr>
        <p:spPr bwMode="auto">
          <a:xfrm>
            <a:off x="0" y="0"/>
            <a:ext cx="9144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smtClean="0">
                <a:ln>
                  <a:noFill/>
                </a:ln>
                <a:solidFill>
                  <a:srgbClr val="1155CC"/>
                </a:solidFill>
                <a:effectLst/>
                <a:latin typeface="Arial" panose="020B0604020202020204" pitchFamily="34" charset="0"/>
                <a:cs typeface="Arial" panose="020B0604020202020204" pitchFamily="34" charset="0"/>
                <a:hlinkClick r:id="rId3"/>
              </a:rPr>
              <a:t>https://www.</a:t>
            </a:r>
            <a:r>
              <a:rPr kumimoji="0" lang="en-US" altLang="en-US" sz="900" b="0" i="0" u="none" strike="noStrike" cap="none" normalizeH="0" baseline="0" smtClean="0">
                <a:ln>
                  <a:noFill/>
                </a:ln>
                <a:solidFill>
                  <a:srgbClr val="222222"/>
                </a:solidFill>
                <a:effectLst/>
                <a:latin typeface="Arial" panose="020B0604020202020204" pitchFamily="34" charset="0"/>
                <a:cs typeface="Arial" panose="020B0604020202020204" pitchFamily="34" charset="0"/>
                <a:hlinkClick r:id="rId3"/>
              </a:rPr>
              <a:t>linkedin</a:t>
            </a:r>
            <a:r>
              <a:rPr kumimoji="0" lang="en-US" altLang="en-US" sz="900" b="0" i="0" u="none" strike="noStrike" cap="none" normalizeH="0" baseline="0" smtClean="0">
                <a:ln>
                  <a:noFill/>
                </a:ln>
                <a:solidFill>
                  <a:srgbClr val="1155CC"/>
                </a:solidFill>
                <a:effectLst/>
                <a:latin typeface="Arial" panose="020B0604020202020204" pitchFamily="34" charset="0"/>
                <a:cs typeface="Arial" panose="020B0604020202020204" pitchFamily="34" charset="0"/>
                <a:hlinkClick r:id="rId3"/>
              </a:rPr>
              <a:t>.com/</a:t>
            </a:r>
            <a:r>
              <a:rPr kumimoji="0" lang="en-US" altLang="en-US" sz="900" b="0" i="0" u="none" strike="noStrike" cap="none" normalizeH="0" baseline="0" smtClean="0">
                <a:ln>
                  <a:noFill/>
                </a:ln>
                <a:solidFill>
                  <a:srgbClr val="222222"/>
                </a:solidFill>
                <a:effectLst/>
                <a:latin typeface="Arial" panose="020B0604020202020204" pitchFamily="34" charset="0"/>
                <a:cs typeface="Arial" panose="020B0604020202020204" pitchFamily="34" charset="0"/>
                <a:hlinkClick r:id="rId3"/>
              </a:rPr>
              <a:t>groups</a:t>
            </a:r>
            <a:r>
              <a:rPr kumimoji="0" lang="en-US" altLang="en-US" sz="900" b="0" i="0" u="none" strike="noStrike" cap="none" normalizeH="0" baseline="0" smtClean="0">
                <a:ln>
                  <a:noFill/>
                </a:ln>
                <a:solidFill>
                  <a:srgbClr val="1155CC"/>
                </a:solidFill>
                <a:effectLst/>
                <a:latin typeface="Arial" panose="020B0604020202020204" pitchFamily="34" charset="0"/>
                <a:cs typeface="Arial" panose="020B0604020202020204" pitchFamily="34" charset="0"/>
                <a:hlinkClick r:id="rId3"/>
              </a:rPr>
              <a:t>/GPU-Programming-Architecture-6540935</a:t>
            </a:r>
            <a:r>
              <a:rPr kumimoji="0" lang="en-US" altLang="en-US" sz="400" b="0" i="0" u="none" strike="noStrike" cap="none" normalizeH="0" baseline="0" smtClean="0">
                <a:ln>
                  <a:noFill/>
                </a:ln>
                <a:solidFill>
                  <a:schemeClr val="tx1"/>
                </a:solidFill>
                <a:effectLst/>
              </a:rPr>
              <a:t>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94311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pPr eaLnBrk="1" hangingPunct="1"/>
            <a:r>
              <a:rPr lang="en-US" dirty="0" smtClean="0"/>
              <a:t>Completely Optional Books</a:t>
            </a:r>
            <a:endParaRPr lang="en-US" dirty="0" smtClean="0"/>
          </a:p>
        </p:txBody>
      </p:sp>
      <p:sp>
        <p:nvSpPr>
          <p:cNvPr id="13317" name="Rectangle 5"/>
          <p:cNvSpPr>
            <a:spLocks noChangeArrowheads="1"/>
          </p:cNvSpPr>
          <p:nvPr/>
        </p:nvSpPr>
        <p:spPr bwMode="auto">
          <a:xfrm>
            <a:off x="1680347" y="2144274"/>
            <a:ext cx="6781800" cy="156966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r>
              <a:rPr lang="en-US" b="1" dirty="0"/>
              <a:t>Programming Massively Parallel Processors</a:t>
            </a:r>
          </a:p>
          <a:p>
            <a:endParaRPr lang="de-DE" dirty="0"/>
          </a:p>
          <a:p>
            <a:r>
              <a:rPr lang="de-DE" sz="1400" dirty="0" smtClean="0"/>
              <a:t>2012, </a:t>
            </a:r>
            <a:r>
              <a:rPr lang="de-DE" sz="1400" dirty="0"/>
              <a:t>David Kirk and Wen-mei Hwu</a:t>
            </a:r>
          </a:p>
          <a:p>
            <a:endParaRPr lang="de-DE" sz="1400" dirty="0"/>
          </a:p>
          <a:p>
            <a:r>
              <a:rPr lang="de-DE" sz="1400" dirty="0"/>
              <a:t>Old draft:  </a:t>
            </a:r>
            <a:r>
              <a:rPr lang="en-US" sz="1400" dirty="0">
                <a:hlinkClick r:id="rId3"/>
              </a:rPr>
              <a:t>http://courses.engr.illinois.edu/ece498/al/Syllabus.html</a:t>
            </a:r>
            <a:endParaRPr lang="en-US" sz="1400" dirty="0"/>
          </a:p>
          <a:p>
            <a:endParaRPr lang="en-US" dirty="0"/>
          </a:p>
        </p:txBody>
      </p:sp>
      <p:grpSp>
        <p:nvGrpSpPr>
          <p:cNvPr id="2" name="Group 1"/>
          <p:cNvGrpSpPr/>
          <p:nvPr/>
        </p:nvGrpSpPr>
        <p:grpSpPr>
          <a:xfrm>
            <a:off x="769621" y="3750220"/>
            <a:ext cx="7634514" cy="1287219"/>
            <a:chOff x="3033486" y="3750162"/>
            <a:chExt cx="7634514" cy="1287219"/>
          </a:xfrm>
        </p:grpSpPr>
        <p:sp>
          <p:nvSpPr>
            <p:cNvPr id="8" name="Rectangle 6"/>
            <p:cNvSpPr>
              <a:spLocks noChangeArrowheads="1"/>
            </p:cNvSpPr>
            <p:nvPr/>
          </p:nvSpPr>
          <p:spPr bwMode="auto">
            <a:xfrm>
              <a:off x="3886200" y="3801852"/>
              <a:ext cx="6781800" cy="8617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r>
                <a:rPr lang="en-US" b="1" dirty="0" smtClean="0"/>
                <a:t>Real-Time Rendering</a:t>
              </a:r>
              <a:endParaRPr lang="en-US" b="1" dirty="0"/>
            </a:p>
            <a:p>
              <a:endParaRPr lang="de-DE" dirty="0"/>
            </a:p>
            <a:p>
              <a:r>
                <a:rPr lang="en-US" sz="1400" dirty="0" smtClean="0"/>
                <a:t>2008, </a:t>
              </a:r>
              <a:r>
                <a:rPr lang="en-US" sz="1400" dirty="0"/>
                <a:t>Tomas </a:t>
              </a:r>
              <a:r>
                <a:rPr lang="en-US" sz="1400" dirty="0" err="1"/>
                <a:t>Akenine-Möller</a:t>
              </a:r>
              <a:r>
                <a:rPr lang="en-US" sz="1400" dirty="0"/>
                <a:t>, Eric Haines, and </a:t>
              </a:r>
              <a:r>
                <a:rPr lang="en-US" sz="1400" dirty="0" err="1"/>
                <a:t>Naty</a:t>
              </a:r>
              <a:r>
                <a:rPr lang="en-US" sz="1400" dirty="0"/>
                <a:t> Hoffman</a:t>
              </a:r>
            </a:p>
          </p:txBody>
        </p:sp>
        <p:pic>
          <p:nvPicPr>
            <p:cNvPr id="6146" name="Picture 2" descr="3rd ed. cover imag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33486" y="3750162"/>
              <a:ext cx="852714" cy="1287219"/>
            </a:xfrm>
            <a:prstGeom prst="rect">
              <a:avLst/>
            </a:prstGeom>
            <a:noFill/>
            <a:extLst>
              <a:ext uri="{909E8E84-426E-40dd-AFC4-6F175D3DCCD1}">
                <a14:hiddenFill xmlns:a14="http://schemas.microsoft.com/office/drawing/2010/main" xmlns="">
                  <a:solidFill>
                    <a:srgbClr val="FFFFFF"/>
                  </a:solidFill>
                </a14:hiddenFill>
              </a:ext>
            </a:extLst>
          </p:spPr>
        </p:pic>
      </p:grpSp>
      <p:sp>
        <p:nvSpPr>
          <p:cNvPr id="5" name="AutoShape 2" descr="data:image/jpeg;base64,/9j/4AAQSkZJRgABAQAAAQABAAD/2wCEAAkGBwgHBgkIBwgKCgkLDRYPDQwMDRsUFRAWIB0iIiAdHx8kKDQsJCYxJx8fLT0tMTU3Ojo6Iys/RD84QzQ5OjcBCgoKDQwNGg8PGjclHyU3Nzc3Nzc3Nzc3Nzc3Nzc3Nzc3Nzc3Nzc3Nzc3Nzc3Nzc3Nzc3Nzc3Nzc3Nzc3Nzc3N//AABEIAKAAgQMBIgACEQEDEQH/xAAbAAABBQEBAAAAAAAAAAAAAAAEAAIDBQYBB//EAEQQAAIBAgQDBQYCBwYEBwAAAAECAwQRAAUSIRMxQQYUIlFhIzJxgZGhQlIVM0Ox0eHwFlNicoLBJDTC8QclVHSSsrP/xAAaAQACAwEBAAAAAAAAAAAAAAACAwABBAUG/8QAMBEAAgIBAgQEBQIHAAAAAAAAAAECEQMEIRIxQVEFEzJhcYGx0fAUwRUiIzM0kaH/2gAMAwEAAhEDEQA/APOcLCwsdoAWFhYWIQWFhYWIQWFhYWIQWFhYWIQWFhcueJqSkqa1tNJTyTEbEotwPiemJZTaW7IcLF9S9lK6UXqJIafzBOth8l2++Lal7LZfFvO0tQR5toX6Df74HiRky6/T4+cr+BixuQBzJsBjsiPGxSRGRhzVlsfpj0mClpaJSaeCGnB5uqBT825/fGF7QypNnNVJE6upYeJTcchiRlbF6XXrUZHGMdu5XY7jmFgjoEtMqtUwrJfhmRQ9vy33+18FyUtKIdbVBiksPZ6SRfSCbE/QfEYCicxSpItrowYXHkcHNm87g6kiubb6Tsb38/gPkMIyLJacQotVuOWHL1qI1ecPGS5Y3ttZdP8A1fTEVNT08iyh2OrWoiIBsV3vyHPlt544uYyKrgRQaXLEgpsbgDf+upx1szmWczII420kDSvLyPPmLYHhyU/uXcSOqhhXhd2kMhI8fhseex+YIwN9PrixpDXVM7VNFRiTiEC6x3jvqBABO3QDni8jyKuqo7V3coPD+zXW1yCCdjpvuetr2wSlONJq/mIy58OPecqMljqqzsFRSzHkoFzjWR5Nk1FUFa2XWQE08eTSCx1cgLX5DbfF7RxOt48qyqUWALCOAQgg8iS2m/L1xMmox41cml8TK9a5bYYOT9kYelyLMaiUR93MJKFwZ/B4QQL2O/UdMXFN2RjFjV1l7fhhW1v9TfwxpUynM5M1VHampXalc3JMxsHS+w0i+/ngyryBIqYvPXVczcSNSFYRLYuoPui/I/mxzMvjmjhJR47b7B/pvEsyuKUF/wBKKPK8ny4cQwQJb9pUNq/+230GO0NQZ62tFJT1NVrdCnAhLKAEA3b3V68yMaVl7NZTKHcZfDMNg8pV5PkWucA0+f0qZpmbRJUVAkaIoI4iOSAfisBvfHP/AI9kyqXkYW679dw14Ml/k5rsZHl2czkEUlPTKetTPqYf6Uv+8Y7luTy18Bnq8znUCaWMx0yLGPA7J7x1HfTfa2H/ANpaipX/AIagVBqK3qJxcEGx2QN19cU+T5tmM9CzJUR08bTTELHDdgTIzHxMfM/lxmlqfFc2OTbUOX51Gx0vhOnd1dfM00PZzJ4n1mhWeQG4epZpj8gxIHyGPNu3KqvamsVFCqBGAqiwHgHTGjhkqKxHaqraya0rppM7IuzEcksDy64xufKqZvUKgsoK23v+EY1+DYM0dU55cjk6/Pyh0tXgyf0sUaoAwsLCx6gAeiM7BEVmYmwVRck/DFpTdnMznIDQrT3Gr/iG07bcwLkcx0xBkRQZzRGR3RBKNTIPEB6euNu9Tl6q4WgkntHID3mXUOYsbXI2HoN8YdVrPIaSi2/YCSm/TJL4/YoKXs3RrKy1VZJOUUEpTpz53HU9B069MX2XZBw6giiyfQ2gFWqjYjc7+K7DpyGHVnaJ4VqUi7nTK0XD4SrfYcTYbjr6dRgKo7SMZmaStqWJsPZ3XbWeWkDp69cc3JrtZP0RS+O/0+4l48T/ALmSUvZbIvZcsrJYKeoq6uGFWkitoUuQCw/ExA2+HTHGhyGGpjWbMJK0CNiwWcvcgi11isOp6YxL54hSEmAyOOF45CGOx33Y3xE+dVM0gEaD9VIN2J5kE9MZp49Xl9eVpb7LYKD02L0Yl89zeU2b5dltXUPl+XOkfBjsI4lhtu/nY73HTpiKXtHWLU1zQ09PG0cSHxsz/nsOS/1bGNaTNC0pMM5uiX0QH1+OGL32eorBapLGNbgjTfZudhhK8LxN3NcTrq2+wb1+aqi0l7GqmzCvmzZC9YykUz7wxqm2tNt7/v8A51WaSh8vV56l5HMqX4s7NtrHQm3K/TEMdJGtZqr5VVeE1xNKW31L5n7YZVSUEdAEp+Fr4iklEFyNfoPLG7DolBxqNcuhjeryTkk5NlglVSxVkZpCukROLU0eq+67eEYjpqhjWVxjpal9TR7FAhHh66yMQS5kz1alBMwCMPcO4JXENNVypU1REMhLshPiUWsvW5xf6aVPbp39xfDa37fuWVI9WY2EVPEBxZN5JrfjP5QcC5DHUtloEM0MacWT9mXPvb9RhsGYNGrARXPEc3MlubHyBwFlmZtBR8OERW4jm7MTzPoMW8ElGWyXInA+F1HsXFFSyukhNbOAJ5BaJUUHxHfcE7n1xls+QJm9QoZmAI3c3J2HM4sYs2qAraJ40HFe4ERO+rf8WM5muYFq+ZnbWxIu1rX2GH6NOOZtvoPwRksjsdbHcAd9wsdbjRuotaSQRVUcjC4U3te33xYVOYvKHWOBDcP5tb6jAWWQR1WY08EzqkcjhWZhcDGpzLs7FBCz5fV08xVmVkUgWOMWqgpTTM2ZpPcpjS5pOsgHBhUqebgC3j9fjgkZDEp1VOb0rvtcIR+Y33J+eB6ikrKWaWGqRVbSbAf6v6+mGcWzkSLbSQRYnxeL7YUoQXNGd2+TLLLcvyhJI3q6lWBaK6qy7b7/AExq4a/Ilj9mHYQxvZUvfci1gMYCGuWDgSJFHJ+rPtGJA35WtguTNZZ9XFaLXJE/DAOmy335DzG2CvG/YFQmnzv/AEbw5xlkwkWJiDw1ssiv/i3ub4qcxlCVNY/c2CmNQrJTX/Pfpt0xmKTN6iQT0byaS6Lw3MrXDb2W9tgeR6DY4h/SdbTTV0FahKvGEf2mqxGq1vUHEjPHF8wMmLJNVZc1WaIK4kRS7RFQAmknxKf9sU9VVRtBYQvu45nb3vjiFptdQNMsKkxnZyw6jyU4gkikamAWem99f2pBJ1ct1A++KeW5JL6h4sEYNV9QxquXjjRC99LflG1x64FFRULLPaNtyuxYDpgvuterhu7A2Vvce/lvywDHJOs844SsQV/Hy2wuTfD+dxqS7CiqJ9JvEPfbm4HXA9BLN3f2ccZXW27OR1+GCouNY+xBOtr+IeeJMqpZpYQEg1DUd9QA++A4ZSTpdiSajFt0BxtVFG0xw24jXJc87/5cUtesnfJNYGra+nlyxuKXL51jYd3J8bftEHU35nFNmdMErpVeMK222x6DqMatPhksjbLwZYPI0jMaH/KcLF7wI/yjCxt8pm3iJaK/e4bGx1c/L1xcU8jmiqbyjijxWlHvb/Hcbn4G2K/JYopc2pI6iVYoWkAeQmwUdTfG4m7L1HEaPL66KZJoZCGPQXHK23XGTVKXEmjPlVszMrcSORI1AkWJii3vqF3tvbn6emIoqhJJLVdGp3ANrD8WLWtyjMUMkUmWq0iR3Dxrc767cuW/memKqrgHene0septTA3YqdRvyv54RxyXMS8d80EHKKDusUmmQa+GSqjzPS2B5MsoCABK8bCNydcjAruNt/ngaFndY+HOZd0BXawN+u4x1p5UTRqi1lGvo1Ha4+OLWSF7oUsc79bBsxii4zNDM1nRSbsDc3O+JPHWJKsc7rWRRqhuyjjrvpF7AXXcAdR12x2rljldg8Rb2agnSNtz0wO9LAZagxMqDQtgyabHxYS429h6uhGWrSr0tUSA6CCHXl4hta+BpS/d9TMpBkGwW34vjjQ12WHMBT19MGeZ0fvBjf3iHFmsPO/1Bxn6uB0og3EexddtjbxfDFcLi1ZS5ov8tlliqY5IJohKFPvggcx8cGQZdFV1NQymGJ7rrXiEre3Q2vb+t8ZtY5xULomW+lrXT1HrjsE1fBUT2ZSbre7EdMHHIuHddBMoyabi0ayDKJKeMyNAsia2syyrY7+uI8onEVCLUrH2j+JWXz+OAcizrMJpoKRI3OqYoTG46tvsSL45+l41o1kFGwRpZB4E9fMdbEYcskVF0uxnyabJkUlLfl1LJK8LG4FNN+sflGW5sfLGbzOXi10slmW9tmBB5DocF0+bUjwSe24T62OiUW2v54o8wr1NVIwIYE3BG98OwZU5mjR6WOPK5JE2rCwB38YWNvGjp0WMLhZkLLqAO4xdUdXBSurUrS00jA6jE5X+uu2KPdAsgFxictFJEsmrhsL32NvtgJC5I09P2nzmiqHLtBW3CqRMuliBe24+JxYJ2sy2qm/84y+SJdAAGkSoDckn92MgpcpGUYOLW97yw16hoTd0PrhbhBg8KNnWUOQZssbUNTDJI0sa6BJ4gCwHuN/DAtZ2JMZLU8rKNJABuP5D6YyyyU1QFNgrXHLY8/PFlSV2ZUX/ACeZThP7uU8RfoeWFPAnuimn3B6jIsyiqZ4wBIRGhJFm/N/l8vLA8UVXT1UhqKc6XCqRuPP8wHnjSUfaKtSqkmrsvjqSyIGMDadgW3seu5wevaDJ6v2c8slK/wDd1CWUfTbCXgroBt2MlNNMKmEywmFksAXi2LAixG1tt+Xn64H7RJAJpTGp4Tyh4pI5NihfYjexH7sbCXLqeqzBe6uhBp3fVTNpHvL1XAlX2fikgEE4Zo0YsjFVZkJtffYkXF7XwEse63LSXcyTqyVKcKpdhobdlBtuNumORTT8WoUcNzdb6rrfb54tanstVxAzUspqEUEM0TkMvxR72+tsUiJVRVFRqU3BXVxEPl5rcDCHjkkyvLlW1MJpCwUssT3EjHwMDY3+WDsozSlqstanzPWspkc8fhEhjq62HP4fPFZTzyKLLHxQSSTC4a1zy8/thuVVEdPGsdS5hcyMQHup3PrimqT2BcdnaDHh7qzIZU8bsy6X95SdiMUleoesk1EdN/PbGrzVYpI4vAkqlR7QgMG/7e7/AKcYzM5RFXyoiKFFrAD0GHaalkYeH1s7wF/On1wsC949PvhY32jVuaaoXRCir7r+Jied/wCX++Bj1gjtvzLYNy2oaFqGbuxq5OK7LAU4nEtba1jf6HBs3aSnSfg1GRUVPJGIw0UsIUkKb2YMt7Ha9zfYb22wcpb0DRUGXhyiKxCptY8z5nBb+3ACOEe2kqx2PlbFj/aWiCgHJ8tduHpMhRNfK2onTYnkfdte9gL4ho+0tHBEytlmXTAzPLqZFsAxB0C6nwjkBfkT8cVvXIFxKpI9DEPcMCAenXEscrxtZG23xY1faqmSeRWy3LSBexESBlv1BKnfrvf4YCzPtJTZhEqJQ5fRkOW4lMoUkW934b3+nkML4qZVMKgrmiLalIuBv9cSvUxT+GQg+QaxxStUM6CQA8EkoJOSlgASL8r2INvXDRVU6CQpMC5A5G2C80Glzot46bRWKYDLTHTq1xtpPPB8Gd5vTsF7zHVIPwzpv9ef3xQU0s6yxlGeTWLIkalmf0AF7/TD0zSOOPiy08ojL6BK4KgsOYvyv6XxTlB8wqTNPH2qhWQd/oZqeQHaSE6gP3EYLpHyzMqivnNbTxzyyx8IORG0q6ACSPO/XrjInMYJJh7VVLclbCRoKqoeIR8ViwCJELk+G5sB8zgOCDK4OxqK7JFb9bDHJ5Ei/wB8VU2ShAQjTJ6BtQ+jXwFR1L06a6LM5I0NrKX1C3w/lg6jz/MZmWFaFMxkJbw0qnXtuTYfPphcsddSqkuTDcs7OfpGjnilSlk0i0DMGiZGve2pTyO99rb488zykkpc0qIJVIkjIBUtqtsOvXG+y/tllYcOlRJRyHo4uvzIxje1k0VXntXPA4ZXKkOrXVvCOWLglYcHK9yjtjmH6W8sLDthpqcozGGmzfKa+oMqLQTpKywbtIqm9hcjc2sd+RPwxaw9sqSWXMHInVjFHBl79xjnMaoxYMxldjc6mHM7N6DFF2fkp4u0eVyVz06Ui1KGc1EfEQx38QK2N7i45cyMaWlbsTmNdWNmU1JTLDGlPE6BouIQGJmAiVFuSVW2nkt+uM+auLcgNQ9pckWHLqafLidLwqI2p4Ejo3C6WlV+cl2OrS+3nyGD817U5PQZhPEKwVMhoIIlqqbLqaQCdXLM9r6dVrDa43Plimgh7KtR5EtRJQCWVk/SEyz1LMlmJ9zYAMoCkg7FtrAYOI7O0uZZvDlGb5dBltZlnCMcplcCoIIFiUJsCCb36j5JdEJ8p7Xdnky3LaOooJ3raV1lcrRQtd7MHAOoDSS+3h2AA3sLETf+IOQqjkZfPHUMtrnL6f8AI4HX87Kf9HyxSZfLlMmUZFDnWc0zRQVzmaOnDCZKdwgC30Dk2sne4B26YOm/s7S55OuT5vRU9FPl0sNUk7SSI8jI4TQSrEWbQTvt9sSkQHqc/wCzzd2ljgrUWmzY1iIaGEKIS4Jivr3FrkX6m3LFlk3aLJK3M1aYpSzlLSVtRSU0a8NZiwQKTp8SMFJG40bXxmuyUlBDnQGbTUaUYpp0Ek8IljL6bIVDIwvexBI5fTBtXU9l63Lcyru5ZdHWGfTT0/HmjbhhLFgqKE1FhqAsB4jfFyik6RASnzKKLtcucAu9NHmJqBwFAPDElxpXYbi3lzxq/wC3uUSyUs9bQVl6c1GlFpo2iJldCWKl/eYqxO4sXI3A3ppIOxizR8GpgFzJwAJ6jRIugaDUG10bVzCW+Q3M6w9h2y/MDNUpHVqDoWGomdFPDGnhM1tXj1X1BvLYb4p0CrIZc9yL9A5hllPl9QneqiSRCtJEpVWk1Dxaj7q7Wtf1tgyr7U5JUdoMvrUoqhKalhkSWNKCD2gYrpTSWPQHxX8rAb4HeDsSJMm0VdObk99tUVHiHDPvNbw3e2wVfK9t8MMPY8V1cEqY+7cTZjNUB1j4S24A3DtxNd9ZI2FtjfFbE3Bsvz6ChyibL4qM1UyO0dHNPBGnsHKlw/M6hoNiCbazvsMW+Y57kWY5tlFZFltTSrl1R3gJBRojkKylY/1lmUaedhbpztivQ9l9eSQyPROkiKcwkSsqQQ4ViRpKkKpOncb3J5DAOYmip8/qTkEyyUCKnDA1MgOgax4ySfFfe/XbBLhZG65ljQV9FQ9lq9YJKaSaOZky5ahYhUaZbCQvHufDa67n3vLlkZqdIZDGnIW/di1UQSMzKhicXFgQyH5HlgKtVhOS9wW5XGxxoxw4WROwPhjCxJjuHFhuUJG9fGZtokuznyAw948uWpnEokVTJdBY+AaTsfPxEfTG3puxtDUMtHB3gmVxb2oFz6m2JP7BUkoqLpUWo1tMTKosBceW/Lp5YzyywfUowiwZQJR7eZkXTsy+8L7jZb8r/H0xxYcrMrrx5tBI0nRa+xvbw79OdufW1jtpuw2XwojzCoTWLqvGGq3na2w+OMpWQUNPmc1HBQVMzRPpB7za/wAfDtzwPmQ7soEo4cteR45ZGAZwEcj3VFibnlvuOX+2JZYMplZXNTIry2YjmoJNjc6eXXz87YlraOOhjSSsyieJJCQjd9VgSP8AKDgDMoooarTArLG0cbhS1yNSKSL/ADwUJRyP+Vkqwjg5bEyrJNMSLFkKm3Ta+jfr5X/w4FqI6fiEwhuEeRY3I9D98OjZZYdEoHg2Vv8AbEZRoyUcEKfxYeo11LoYyKPyt8BhbW5D6Y4QQTcYSgkgKL3xbSI0E02gzqSgI64Q/WPsG5b4YrBbovvW97/bDEcgnAOADQRGIyOQ947EYVOCI/Aep2I2wxWB5+eOwlgu1rXOxwtxpAtbMlRwoOu48Tb9OeGr4zUK7ex06r+R6Wx2KTmDsSTzwpkPd5dI96QHl0A/ni8fqLh6gPQv959j/DCw23p9sLDxp7NQzimrIZ7A6GvY4PXNCkQRJI1bhFGca7s1lAf3eYCjb4+ePIKTOc2mqY4zmExBbfly69MOqM6zVmMtPX1HDbewt4PTlyxj/Ty7lUepV86VR4x0GoYkyshNnPmQRsfht6Y88MlHH2gzOSpzaOhdZrBHiLiRbb8iLf8AfFUnaDNla5rpWHUNb+GOyZxXuOItZKD+JSFO/ne2I9NJqrJRado58sqMvAps4pZJI/aLGkbqXvpvuSQNr+XLFJmv/Mp/7eH/APNcO/TGZf8ArH/+K/wwLPPLUymWeQvIbXY9bbYPDg8tl8tjkJGrSfdbY4kYFJFbpYXB8rb4gxJI5dVa/IWNumNJBzA2CxkkcwL7nHHbwhNVmHvW64dTPz1b6RcHEbKl9jy++IQYNsOLdevXDcLEIOB3w6NtIxGNPW+HeHo1vjgWrKaJ0e4I8ziariPAj4f7MkML9TvgaN1jBI3bz8sPqyVWOFjd0BLHyJ6fb74pRplJbjL1H+PCxDfHcGEf/9k="/>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data:image/jpeg;base64,/9j/4AAQSkZJRgABAQAAAQABAAD/2wCEAAkGBwgHBgkIBwgKCgkLDRYPDQwMDRsUFRAWIB0iIiAdHx8kKDQsJCYxJx8fLT0tMTU3Ojo6Iys/RD84QzQ5OjcBCgoKDQwNGg8PGjclHyU3Nzc3Nzc3Nzc3Nzc3Nzc3Nzc3Nzc3Nzc3Nzc3Nzc3Nzc3Nzc3Nzc3Nzc3Nzc3Nzc3N//AABEIAKAAgQMBIgACEQEDEQH/xAAbAAABBQEBAAAAAAAAAAAAAAAEAAIDBQYBB//EAEQQAAIBAgQDBQYCBwYEBwAAAAECAwQRAAUSIRMxQQYUIlFhIzJxgZGhQlIVM0Ox0eHwFlNicoLBJDTC8QclVHSSsrP/xAAaAQACAwEBAAAAAAAAAAAAAAACAwABBAUG/8QAMBEAAgIBAgQEBQIHAAAAAAAAAAECEQMEIRIxQVEFEzJhcYGx0fAUwRUiIzM0kaH/2gAMAwEAAhEDEQA/APOcLCwsdoAWFhYWIQWFhYWIQWFhYWIQWFhYWIQWFhcueJqSkqa1tNJTyTEbEotwPiemJZTaW7IcLF9S9lK6UXqJIafzBOth8l2++Lal7LZfFvO0tQR5toX6Df74HiRky6/T4+cr+BixuQBzJsBjsiPGxSRGRhzVlsfpj0mClpaJSaeCGnB5uqBT825/fGF7QypNnNVJE6upYeJTcchiRlbF6XXrUZHGMdu5XY7jmFgjoEtMqtUwrJfhmRQ9vy33+18FyUtKIdbVBiksPZ6SRfSCbE/QfEYCicxSpItrowYXHkcHNm87g6kiubb6Tsb38/gPkMIyLJacQotVuOWHL1qI1ecPGS5Y3ttZdP8A1fTEVNT08iyh2OrWoiIBsV3vyHPlt544uYyKrgRQaXLEgpsbgDf+upx1szmWczII420kDSvLyPPmLYHhyU/uXcSOqhhXhd2kMhI8fhseex+YIwN9PrixpDXVM7VNFRiTiEC6x3jvqBABO3QDni8jyKuqo7V3coPD+zXW1yCCdjpvuetr2wSlONJq/mIy58OPecqMljqqzsFRSzHkoFzjWR5Nk1FUFa2XWQE08eTSCx1cgLX5DbfF7RxOt48qyqUWALCOAQgg8iS2m/L1xMmox41cml8TK9a5bYYOT9kYelyLMaiUR93MJKFwZ/B4QQL2O/UdMXFN2RjFjV1l7fhhW1v9TfwxpUynM5M1VHampXalc3JMxsHS+w0i+/ngyryBIqYvPXVczcSNSFYRLYuoPui/I/mxzMvjmjhJR47b7B/pvEsyuKUF/wBKKPK8ny4cQwQJb9pUNq/+230GO0NQZ62tFJT1NVrdCnAhLKAEA3b3V68yMaVl7NZTKHcZfDMNg8pV5PkWucA0+f0qZpmbRJUVAkaIoI4iOSAfisBvfHP/AI9kyqXkYW679dw14Ml/k5rsZHl2czkEUlPTKetTPqYf6Uv+8Y7luTy18Bnq8znUCaWMx0yLGPA7J7x1HfTfa2H/ANpaipX/AIagVBqK3qJxcEGx2QN19cU+T5tmM9CzJUR08bTTELHDdgTIzHxMfM/lxmlqfFc2OTbUOX51Gx0vhOnd1dfM00PZzJ4n1mhWeQG4epZpj8gxIHyGPNu3KqvamsVFCqBGAqiwHgHTGjhkqKxHaqraya0rppM7IuzEcksDy64xufKqZvUKgsoK23v+EY1+DYM0dU55cjk6/Pyh0tXgyf0sUaoAwsLCx6gAeiM7BEVmYmwVRck/DFpTdnMznIDQrT3Gr/iG07bcwLkcx0xBkRQZzRGR3RBKNTIPEB6euNu9Tl6q4WgkntHID3mXUOYsbXI2HoN8YdVrPIaSi2/YCSm/TJL4/YoKXs3RrKy1VZJOUUEpTpz53HU9B069MX2XZBw6giiyfQ2gFWqjYjc7+K7DpyGHVnaJ4VqUi7nTK0XD4SrfYcTYbjr6dRgKo7SMZmaStqWJsPZ3XbWeWkDp69cc3JrtZP0RS+O/0+4l48T/ALmSUvZbIvZcsrJYKeoq6uGFWkitoUuQCw/ExA2+HTHGhyGGpjWbMJK0CNiwWcvcgi11isOp6YxL54hSEmAyOOF45CGOx33Y3xE+dVM0gEaD9VIN2J5kE9MZp49Xl9eVpb7LYKD02L0Yl89zeU2b5dltXUPl+XOkfBjsI4lhtu/nY73HTpiKXtHWLU1zQ09PG0cSHxsz/nsOS/1bGNaTNC0pMM5uiX0QH1+OGL32eorBapLGNbgjTfZudhhK8LxN3NcTrq2+wb1+aqi0l7GqmzCvmzZC9YykUz7wxqm2tNt7/v8A51WaSh8vV56l5HMqX4s7NtrHQm3K/TEMdJGtZqr5VVeE1xNKW31L5n7YZVSUEdAEp+Fr4iklEFyNfoPLG7DolBxqNcuhjeryTkk5NlglVSxVkZpCukROLU0eq+67eEYjpqhjWVxjpal9TR7FAhHh66yMQS5kz1alBMwCMPcO4JXENNVypU1REMhLshPiUWsvW5xf6aVPbp39xfDa37fuWVI9WY2EVPEBxZN5JrfjP5QcC5DHUtloEM0MacWT9mXPvb9RhsGYNGrARXPEc3MlubHyBwFlmZtBR8OERW4jm7MTzPoMW8ElGWyXInA+F1HsXFFSyukhNbOAJ5BaJUUHxHfcE7n1xls+QJm9QoZmAI3c3J2HM4sYs2qAraJ40HFe4ERO+rf8WM5muYFq+ZnbWxIu1rX2GH6NOOZtvoPwRksjsdbHcAd9wsdbjRuotaSQRVUcjC4U3te33xYVOYvKHWOBDcP5tb6jAWWQR1WY08EzqkcjhWZhcDGpzLs7FBCz5fV08xVmVkUgWOMWqgpTTM2ZpPcpjS5pOsgHBhUqebgC3j9fjgkZDEp1VOb0rvtcIR+Y33J+eB6ikrKWaWGqRVbSbAf6v6+mGcWzkSLbSQRYnxeL7YUoQXNGd2+TLLLcvyhJI3q6lWBaK6qy7b7/AExq4a/Ilj9mHYQxvZUvfci1gMYCGuWDgSJFHJ+rPtGJA35WtguTNZZ9XFaLXJE/DAOmy335DzG2CvG/YFQmnzv/AEbw5xlkwkWJiDw1ssiv/i3ub4qcxlCVNY/c2CmNQrJTX/Pfpt0xmKTN6iQT0byaS6Lw3MrXDb2W9tgeR6DY4h/SdbTTV0FahKvGEf2mqxGq1vUHEjPHF8wMmLJNVZc1WaIK4kRS7RFQAmknxKf9sU9VVRtBYQvu45nb3vjiFptdQNMsKkxnZyw6jyU4gkikamAWem99f2pBJ1ct1A++KeW5JL6h4sEYNV9QxquXjjRC99LflG1x64FFRULLPaNtyuxYDpgvuterhu7A2Vvce/lvywDHJOs844SsQV/Hy2wuTfD+dxqS7CiqJ9JvEPfbm4HXA9BLN3f2ccZXW27OR1+GCouNY+xBOtr+IeeJMqpZpYQEg1DUd9QA++A4ZSTpdiSajFt0BxtVFG0xw24jXJc87/5cUtesnfJNYGra+nlyxuKXL51jYd3J8bftEHU35nFNmdMErpVeMK222x6DqMatPhksjbLwZYPI0jMaH/KcLF7wI/yjCxt8pm3iJaK/e4bGx1c/L1xcU8jmiqbyjijxWlHvb/Hcbn4G2K/JYopc2pI6iVYoWkAeQmwUdTfG4m7L1HEaPL66KZJoZCGPQXHK23XGTVKXEmjPlVszMrcSORI1AkWJii3vqF3tvbn6emIoqhJJLVdGp3ANrD8WLWtyjMUMkUmWq0iR3Dxrc767cuW/memKqrgHene0septTA3YqdRvyv54RxyXMS8d80EHKKDusUmmQa+GSqjzPS2B5MsoCABK8bCNydcjAruNt/ngaFndY+HOZd0BXawN+u4x1p5UTRqi1lGvo1Ha4+OLWSF7oUsc79bBsxii4zNDM1nRSbsDc3O+JPHWJKsc7rWRRqhuyjjrvpF7AXXcAdR12x2rljldg8Rb2agnSNtz0wO9LAZagxMqDQtgyabHxYS429h6uhGWrSr0tUSA6CCHXl4hta+BpS/d9TMpBkGwW34vjjQ12WHMBT19MGeZ0fvBjf3iHFmsPO/1Bxn6uB0og3EexddtjbxfDFcLi1ZS5ov8tlliqY5IJohKFPvggcx8cGQZdFV1NQymGJ7rrXiEre3Q2vb+t8ZtY5xULomW+lrXT1HrjsE1fBUT2ZSbre7EdMHHIuHddBMoyabi0ayDKJKeMyNAsia2syyrY7+uI8onEVCLUrH2j+JWXz+OAcizrMJpoKRI3OqYoTG46tvsSL45+l41o1kFGwRpZB4E9fMdbEYcskVF0uxnyabJkUlLfl1LJK8LG4FNN+sflGW5sfLGbzOXi10slmW9tmBB5DocF0+bUjwSe24T62OiUW2v54o8wr1NVIwIYE3BG98OwZU5mjR6WOPK5JE2rCwB38YWNvGjp0WMLhZkLLqAO4xdUdXBSurUrS00jA6jE5X+uu2KPdAsgFxictFJEsmrhsL32NvtgJC5I09P2nzmiqHLtBW3CqRMuliBe24+JxYJ2sy2qm/84y+SJdAAGkSoDckn92MgpcpGUYOLW97yw16hoTd0PrhbhBg8KNnWUOQZssbUNTDJI0sa6BJ4gCwHuN/DAtZ2JMZLU8rKNJABuP5D6YyyyU1QFNgrXHLY8/PFlSV2ZUX/ACeZThP7uU8RfoeWFPAnuimn3B6jIsyiqZ4wBIRGhJFm/N/l8vLA8UVXT1UhqKc6XCqRuPP8wHnjSUfaKtSqkmrsvjqSyIGMDadgW3seu5wevaDJ6v2c8slK/wDd1CWUfTbCXgroBt2MlNNMKmEywmFksAXi2LAixG1tt+Xn64H7RJAJpTGp4Tyh4pI5NihfYjexH7sbCXLqeqzBe6uhBp3fVTNpHvL1XAlX2fikgEE4Zo0YsjFVZkJtffYkXF7XwEse63LSXcyTqyVKcKpdhobdlBtuNumORTT8WoUcNzdb6rrfb54tanstVxAzUspqEUEM0TkMvxR72+tsUiJVRVFRqU3BXVxEPl5rcDCHjkkyvLlW1MJpCwUssT3EjHwMDY3+WDsozSlqstanzPWspkc8fhEhjq62HP4fPFZTzyKLLHxQSSTC4a1zy8/thuVVEdPGsdS5hcyMQHup3PrimqT2BcdnaDHh7qzIZU8bsy6X95SdiMUleoesk1EdN/PbGrzVYpI4vAkqlR7QgMG/7e7/AKcYzM5RFXyoiKFFrAD0GHaalkYeH1s7wF/On1wsC949PvhY32jVuaaoXRCir7r+Jied/wCX++Bj1gjtvzLYNy2oaFqGbuxq5OK7LAU4nEtba1jf6HBs3aSnSfg1GRUVPJGIw0UsIUkKb2YMt7Ha9zfYb22wcpb0DRUGXhyiKxCptY8z5nBb+3ACOEe2kqx2PlbFj/aWiCgHJ8tduHpMhRNfK2onTYnkfdte9gL4ho+0tHBEytlmXTAzPLqZFsAxB0C6nwjkBfkT8cVvXIFxKpI9DEPcMCAenXEscrxtZG23xY1faqmSeRWy3LSBexESBlv1BKnfrvf4YCzPtJTZhEqJQ5fRkOW4lMoUkW934b3+nkML4qZVMKgrmiLalIuBv9cSvUxT+GQg+QaxxStUM6CQA8EkoJOSlgASL8r2INvXDRVU6CQpMC5A5G2C80Glzot46bRWKYDLTHTq1xtpPPB8Gd5vTsF7zHVIPwzpv9ef3xQU0s6yxlGeTWLIkalmf0AF7/TD0zSOOPiy08ojL6BK4KgsOYvyv6XxTlB8wqTNPH2qhWQd/oZqeQHaSE6gP3EYLpHyzMqivnNbTxzyyx8IORG0q6ACSPO/XrjInMYJJh7VVLclbCRoKqoeIR8ViwCJELk+G5sB8zgOCDK4OxqK7JFb9bDHJ5Ei/wB8VU2ShAQjTJ6BtQ+jXwFR1L06a6LM5I0NrKX1C3w/lg6jz/MZmWFaFMxkJbw0qnXtuTYfPphcsddSqkuTDcs7OfpGjnilSlk0i0DMGiZGve2pTyO99rb488zykkpc0qIJVIkjIBUtqtsOvXG+y/tllYcOlRJRyHo4uvzIxje1k0VXntXPA4ZXKkOrXVvCOWLglYcHK9yjtjmH6W8sLDthpqcozGGmzfKa+oMqLQTpKywbtIqm9hcjc2sd+RPwxaw9sqSWXMHInVjFHBl79xjnMaoxYMxldjc6mHM7N6DFF2fkp4u0eVyVz06Ui1KGc1EfEQx38QK2N7i45cyMaWlbsTmNdWNmU1JTLDGlPE6BouIQGJmAiVFuSVW2nkt+uM+auLcgNQ9pckWHLqafLidLwqI2p4Ejo3C6WlV+cl2OrS+3nyGD817U5PQZhPEKwVMhoIIlqqbLqaQCdXLM9r6dVrDa43Plimgh7KtR5EtRJQCWVk/SEyz1LMlmJ9zYAMoCkg7FtrAYOI7O0uZZvDlGb5dBltZlnCMcplcCoIIFiUJsCCb36j5JdEJ8p7Xdnky3LaOooJ3raV1lcrRQtd7MHAOoDSS+3h2AA3sLETf+IOQqjkZfPHUMtrnL6f8AI4HX87Kf9HyxSZfLlMmUZFDnWc0zRQVzmaOnDCZKdwgC30Dk2sne4B26YOm/s7S55OuT5vRU9FPl0sNUk7SSI8jI4TQSrEWbQTvt9sSkQHqc/wCzzd2ljgrUWmzY1iIaGEKIS4Jivr3FrkX6m3LFlk3aLJK3M1aYpSzlLSVtRSU0a8NZiwQKTp8SMFJG40bXxmuyUlBDnQGbTUaUYpp0Ek8IljL6bIVDIwvexBI5fTBtXU9l63Lcyru5ZdHWGfTT0/HmjbhhLFgqKE1FhqAsB4jfFyik6RASnzKKLtcucAu9NHmJqBwFAPDElxpXYbi3lzxq/wC3uUSyUs9bQVl6c1GlFpo2iJldCWKl/eYqxO4sXI3A3ppIOxizR8GpgFzJwAJ6jRIugaDUG10bVzCW+Q3M6w9h2y/MDNUpHVqDoWGomdFPDGnhM1tXj1X1BvLYb4p0CrIZc9yL9A5hllPl9QneqiSRCtJEpVWk1Dxaj7q7Wtf1tgyr7U5JUdoMvrUoqhKalhkSWNKCD2gYrpTSWPQHxX8rAb4HeDsSJMm0VdObk99tUVHiHDPvNbw3e2wVfK9t8MMPY8V1cEqY+7cTZjNUB1j4S24A3DtxNd9ZI2FtjfFbE3Bsvz6ChyibL4qM1UyO0dHNPBGnsHKlw/M6hoNiCbazvsMW+Y57kWY5tlFZFltTSrl1R3gJBRojkKylY/1lmUaedhbpztivQ9l9eSQyPROkiKcwkSsqQQ4ViRpKkKpOncb3J5DAOYmip8/qTkEyyUCKnDA1MgOgax4ySfFfe/XbBLhZG65ljQV9FQ9lq9YJKaSaOZky5ahYhUaZbCQvHufDa67n3vLlkZqdIZDGnIW/di1UQSMzKhicXFgQyH5HlgKtVhOS9wW5XGxxoxw4WROwPhjCxJjuHFhuUJG9fGZtokuznyAw948uWpnEokVTJdBY+AaTsfPxEfTG3puxtDUMtHB3gmVxb2oFz6m2JP7BUkoqLpUWo1tMTKosBceW/Lp5YzyywfUowiwZQJR7eZkXTsy+8L7jZb8r/H0xxYcrMrrx5tBI0nRa+xvbw79OdufW1jtpuw2XwojzCoTWLqvGGq3na2w+OMpWQUNPmc1HBQVMzRPpB7za/wAfDtzwPmQ7soEo4cteR45ZGAZwEcj3VFibnlvuOX+2JZYMplZXNTIry2YjmoJNjc6eXXz87YlraOOhjSSsyieJJCQjd9VgSP8AKDgDMoooarTArLG0cbhS1yNSKSL/ADwUJRyP+Vkqwjg5bEyrJNMSLFkKm3Ta+jfr5X/w4FqI6fiEwhuEeRY3I9D98OjZZYdEoHg2Vv8AbEZRoyUcEKfxYeo11LoYyKPyt8BhbW5D6Y4QQTcYSgkgKL3xbSI0E02gzqSgI64Q/WPsG5b4YrBbovvW97/bDEcgnAOADQRGIyOQ947EYVOCI/Aep2I2wxWB5+eOwlgu1rXOxwtxpAtbMlRwoOu48Tb9OeGr4zUK7ex06r+R6Wx2KTmDsSTzwpkPd5dI96QHl0A/ni8fqLh6gPQv959j/DCw23p9sLDxp7NQzimrIZ7A6GvY4PXNCkQRJI1bhFGca7s1lAf3eYCjb4+ePIKTOc2mqY4zmExBbfly69MOqM6zVmMtPX1HDbewt4PTlyxj/Ty7lUepV86VR4x0GoYkyshNnPmQRsfht6Y88MlHH2gzOSpzaOhdZrBHiLiRbb8iLf8AfFUnaDNla5rpWHUNb+GOyZxXuOItZKD+JSFO/ne2I9NJqrJRado58sqMvAps4pZJI/aLGkbqXvpvuSQNr+XLFJmv/Mp/7eH/APNcO/TGZf8ArH/+K/wwLPPLUymWeQvIbXY9bbYPDg8tl8tjkJGrSfdbY4kYFJFbpYXB8rb4gxJI5dVa/IWNumNJBzA2CxkkcwL7nHHbwhNVmHvW64dTPz1b6RcHEbKl9jy++IQYNsOLdevXDcLEIOB3w6NtIxGNPW+HeHo1vjgWrKaJ0e4I8ziariPAj4f7MkML9TvgaN1jBI3bz8sPqyVWOFjd0BLHyJ6fb74pRplJbjL1H+PCxDfHcGEf/9k="/>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125"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8637" y="2144274"/>
            <a:ext cx="994682" cy="1233714"/>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pPr eaLnBrk="1" hangingPunct="1"/>
            <a:r>
              <a:rPr lang="en-US" dirty="0"/>
              <a:t>Course Topics</a:t>
            </a:r>
            <a:endParaRPr lang="en-US" dirty="0" smtClean="0"/>
          </a:p>
        </p:txBody>
      </p:sp>
      <p:sp>
        <p:nvSpPr>
          <p:cNvPr id="14339" name="Content Placeholder 2"/>
          <p:cNvSpPr>
            <a:spLocks noGrp="1"/>
          </p:cNvSpPr>
          <p:nvPr>
            <p:ph idx="1"/>
          </p:nvPr>
        </p:nvSpPr>
        <p:spPr/>
        <p:txBody>
          <a:bodyPr/>
          <a:lstStyle/>
          <a:p>
            <a:pPr eaLnBrk="1" hangingPunct="1"/>
            <a:r>
              <a:rPr lang="en-US" i="1" smtClean="0">
                <a:solidFill>
                  <a:srgbClr val="FFC000"/>
                </a:solidFill>
              </a:rPr>
              <a:t>GPU</a:t>
            </a:r>
            <a:r>
              <a:rPr lang="en-US" smtClean="0"/>
              <a:t> – </a:t>
            </a:r>
            <a:r>
              <a:rPr lang="en-US" i="1" smtClean="0">
                <a:solidFill>
                  <a:srgbClr val="FFC000"/>
                </a:solidFill>
              </a:rPr>
              <a:t>G</a:t>
            </a:r>
            <a:r>
              <a:rPr lang="en-US" smtClean="0"/>
              <a:t>raphics </a:t>
            </a:r>
            <a:r>
              <a:rPr lang="en-US" i="1" smtClean="0">
                <a:solidFill>
                  <a:srgbClr val="FFC000"/>
                </a:solidFill>
              </a:rPr>
              <a:t>P</a:t>
            </a:r>
            <a:r>
              <a:rPr lang="en-US" smtClean="0"/>
              <a:t>rocessing </a:t>
            </a:r>
            <a:r>
              <a:rPr lang="en-US" i="1" smtClean="0">
                <a:solidFill>
                  <a:srgbClr val="FFC000"/>
                </a:solidFill>
              </a:rPr>
              <a:t>U</a:t>
            </a:r>
            <a:r>
              <a:rPr lang="en-US" smtClean="0"/>
              <a:t>nit</a:t>
            </a:r>
          </a:p>
          <a:p>
            <a:pPr eaLnBrk="1" hangingPunct="1"/>
            <a:r>
              <a:rPr lang="en-US" smtClean="0"/>
              <a:t>Is it still just for graphics?</a:t>
            </a:r>
          </a:p>
        </p:txBody>
      </p:sp>
      <p:grpSp>
        <p:nvGrpSpPr>
          <p:cNvPr id="14340" name="Group 3"/>
          <p:cNvGrpSpPr>
            <a:grpSpLocks/>
          </p:cNvGrpSpPr>
          <p:nvPr/>
        </p:nvGrpSpPr>
        <p:grpSpPr bwMode="auto">
          <a:xfrm>
            <a:off x="1466850" y="3962400"/>
            <a:ext cx="6210300" cy="1962150"/>
            <a:chOff x="685800" y="3962400"/>
            <a:chExt cx="6210300" cy="1962150"/>
          </a:xfrm>
        </p:grpSpPr>
        <p:pic>
          <p:nvPicPr>
            <p:cNvPr id="14342" name="Picture 2" descr="https://encrypted-tbn3.google.com/images?q=tbn:ANd9GcRe-txEJgETFDbGqRMkrAOGXtdY07IF_qRFCz-phC2BN7mH40kS-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0" y="3962400"/>
              <a:ext cx="2781300" cy="1647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4343" name="Picture 4" descr="https://encrypted-tbn1.google.com/images?q=tbn:ANd9GcR9GCjcNKMeMKXAJyogDJxXBbNIqd20QzEadL0Cy-UyaIk7S78Yl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3962400"/>
              <a:ext cx="2324100" cy="19621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sp>
        <p:nvSpPr>
          <p:cNvPr id="14341" name="Text Box 6"/>
          <p:cNvSpPr txBox="1">
            <a:spLocks noChangeArrowheads="1"/>
          </p:cNvSpPr>
          <p:nvPr/>
        </p:nvSpPr>
        <p:spPr bwMode="auto">
          <a:xfrm>
            <a:off x="0" y="6627813"/>
            <a:ext cx="9144000" cy="2301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a:r>
              <a:rPr lang="en-US" sz="900"/>
              <a:t>Images from </a:t>
            </a:r>
            <a:r>
              <a:rPr lang="en-US" sz="900">
                <a:hlinkClick r:id="rId5"/>
              </a:rPr>
              <a:t>http://www.ngohq.com/news/18784-nvidia-launches-geforce-gtx-580-a.html</a:t>
            </a:r>
            <a:r>
              <a:rPr lang="en-US" sz="900"/>
              <a:t> and </a:t>
            </a:r>
            <a:r>
              <a:rPr lang="en-US" sz="900">
                <a:hlinkClick r:id="rId6"/>
              </a:rPr>
              <a:t>http://gs7.blogspot.com/2011/09/amd-radeon-hd-6990-worlds-fastest.html</a:t>
            </a:r>
            <a:endParaRPr lang="en-US" sz="90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p:txBody>
          <a:bodyPr/>
          <a:lstStyle/>
          <a:p>
            <a:pPr eaLnBrk="1" hangingPunct="1"/>
            <a:r>
              <a:rPr lang="en-US" dirty="0"/>
              <a:t>Course Topics</a:t>
            </a:r>
            <a:endParaRPr lang="en-US" dirty="0" smtClean="0"/>
          </a:p>
        </p:txBody>
      </p:sp>
      <p:sp>
        <p:nvSpPr>
          <p:cNvPr id="15363" name="TextBox 3"/>
          <p:cNvSpPr txBox="1">
            <a:spLocks noChangeArrowheads="1"/>
          </p:cNvSpPr>
          <p:nvPr/>
        </p:nvSpPr>
        <p:spPr bwMode="auto">
          <a:xfrm>
            <a:off x="2019300" y="5557838"/>
            <a:ext cx="5105400" cy="461962"/>
          </a:xfrm>
          <a:prstGeom prst="rect">
            <a:avLst/>
          </a:prstGeom>
          <a:solidFill>
            <a:srgbClr val="92D050"/>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GPU Architecture</a:t>
            </a:r>
          </a:p>
        </p:txBody>
      </p:sp>
      <p:sp>
        <p:nvSpPr>
          <p:cNvPr id="15364" name="Content Placeholder 2"/>
          <p:cNvSpPr>
            <a:spLocks noGrp="1"/>
          </p:cNvSpPr>
          <p:nvPr>
            <p:ph idx="1"/>
          </p:nvPr>
        </p:nvSpPr>
        <p:spPr>
          <a:xfrm>
            <a:off x="457200" y="1981200"/>
            <a:ext cx="8229600" cy="533400"/>
          </a:xfrm>
        </p:spPr>
        <p:txBody>
          <a:bodyPr/>
          <a:lstStyle/>
          <a:p>
            <a:pPr eaLnBrk="1" hangingPunct="1"/>
            <a:r>
              <a:rPr lang="en-US" dirty="0" smtClean="0"/>
              <a:t>Start with GPU architecture</a:t>
            </a:r>
          </a:p>
        </p:txBody>
      </p:sp>
      <p:sp>
        <p:nvSpPr>
          <p:cNvPr id="15365" name="Text Box 6"/>
          <p:cNvSpPr txBox="1">
            <a:spLocks noChangeArrowheads="1"/>
          </p:cNvSpPr>
          <p:nvPr/>
        </p:nvSpPr>
        <p:spPr bwMode="auto">
          <a:xfrm>
            <a:off x="0" y="6229350"/>
            <a:ext cx="9144000" cy="4000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000" i="1"/>
              <a:t>Not to scale</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pPr eaLnBrk="1" hangingPunct="1"/>
            <a:r>
              <a:rPr lang="en-US" dirty="0"/>
              <a:t>Course Topics</a:t>
            </a:r>
            <a:endParaRPr lang="en-US" dirty="0" smtClean="0"/>
          </a:p>
        </p:txBody>
      </p:sp>
      <p:sp>
        <p:nvSpPr>
          <p:cNvPr id="16387" name="TextBox 4"/>
          <p:cNvSpPr txBox="1">
            <a:spLocks noChangeArrowheads="1"/>
          </p:cNvSpPr>
          <p:nvPr/>
        </p:nvSpPr>
        <p:spPr bwMode="auto">
          <a:xfrm>
            <a:off x="2019300" y="4419600"/>
            <a:ext cx="2133600" cy="1200150"/>
          </a:xfrm>
          <a:prstGeom prst="rect">
            <a:avLst/>
          </a:prstGeom>
          <a:solidFill>
            <a:srgbClr val="00B0F0"/>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CUDA</a:t>
            </a:r>
          </a:p>
          <a:p>
            <a:pPr algn="ctr"/>
            <a:endParaRPr lang="en-US" sz="2400"/>
          </a:p>
          <a:p>
            <a:pPr algn="ctr"/>
            <a:endParaRPr lang="en-US" sz="2400"/>
          </a:p>
        </p:txBody>
      </p:sp>
      <p:sp>
        <p:nvSpPr>
          <p:cNvPr id="16388" name="TextBox 3"/>
          <p:cNvSpPr txBox="1">
            <a:spLocks noChangeArrowheads="1"/>
          </p:cNvSpPr>
          <p:nvPr/>
        </p:nvSpPr>
        <p:spPr bwMode="auto">
          <a:xfrm>
            <a:off x="2019300" y="5557838"/>
            <a:ext cx="5105400" cy="461962"/>
          </a:xfrm>
          <a:prstGeom prst="rect">
            <a:avLst/>
          </a:prstGeom>
          <a:solidFill>
            <a:srgbClr val="92D050"/>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GPU Architecture</a:t>
            </a:r>
          </a:p>
        </p:txBody>
      </p:sp>
      <p:sp>
        <p:nvSpPr>
          <p:cNvPr id="16389" name="Content Placeholder 2"/>
          <p:cNvSpPr>
            <a:spLocks noGrp="1"/>
          </p:cNvSpPr>
          <p:nvPr>
            <p:ph idx="1"/>
          </p:nvPr>
        </p:nvSpPr>
        <p:spPr>
          <a:xfrm>
            <a:off x="457200" y="1981200"/>
            <a:ext cx="8229600" cy="533400"/>
          </a:xfrm>
        </p:spPr>
        <p:txBody>
          <a:bodyPr/>
          <a:lstStyle/>
          <a:p>
            <a:pPr eaLnBrk="1" hangingPunct="1"/>
            <a:r>
              <a:rPr lang="en-US" i="1" smtClean="0">
                <a:solidFill>
                  <a:srgbClr val="FFC000"/>
                </a:solidFill>
              </a:rPr>
              <a:t>CUDA</a:t>
            </a:r>
            <a:r>
              <a:rPr lang="en-US" smtClean="0"/>
              <a:t> programming model for </a:t>
            </a:r>
            <a:r>
              <a:rPr lang="en-US" i="1" smtClean="0">
                <a:solidFill>
                  <a:srgbClr val="FFC000"/>
                </a:solidFill>
              </a:rPr>
              <a:t>GPU Compute</a:t>
            </a:r>
          </a:p>
        </p:txBody>
      </p:sp>
      <p:sp>
        <p:nvSpPr>
          <p:cNvPr id="16390" name="Text Box 6"/>
          <p:cNvSpPr txBox="1">
            <a:spLocks noChangeArrowheads="1"/>
          </p:cNvSpPr>
          <p:nvPr/>
        </p:nvSpPr>
        <p:spPr bwMode="auto">
          <a:xfrm>
            <a:off x="0" y="6229350"/>
            <a:ext cx="9144000" cy="4000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000" i="1"/>
              <a:t>Not to scale</a:t>
            </a:r>
          </a:p>
        </p:txBody>
      </p:sp>
      <p:pic>
        <p:nvPicPr>
          <p:cNvPr id="16391" name="Picture 11" descr="a_nvidia_cuda_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43800" y="3009900"/>
            <a:ext cx="1362075" cy="12573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pPr eaLnBrk="1" hangingPunct="1"/>
            <a:r>
              <a:rPr lang="en-US" dirty="0"/>
              <a:t>Course Topics</a:t>
            </a:r>
            <a:endParaRPr lang="en-US" dirty="0" smtClean="0"/>
          </a:p>
        </p:txBody>
      </p:sp>
      <p:sp>
        <p:nvSpPr>
          <p:cNvPr id="17411" name="Content Placeholder 2"/>
          <p:cNvSpPr>
            <a:spLocks noGrp="1"/>
          </p:cNvSpPr>
          <p:nvPr>
            <p:ph idx="1"/>
          </p:nvPr>
        </p:nvSpPr>
        <p:spPr/>
        <p:txBody>
          <a:bodyPr/>
          <a:lstStyle/>
          <a:p>
            <a:pPr eaLnBrk="1" hangingPunct="1"/>
            <a:r>
              <a:rPr lang="en-US" smtClean="0"/>
              <a:t>GPU Compute example: conjunction analysis</a:t>
            </a:r>
          </a:p>
        </p:txBody>
      </p:sp>
      <p:pic>
        <p:nvPicPr>
          <p:cNvPr id="1741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87600" y="3124200"/>
            <a:ext cx="4368800" cy="27305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17413" name="TextBox 3"/>
          <p:cNvSpPr txBox="1">
            <a:spLocks noChangeArrowheads="1"/>
          </p:cNvSpPr>
          <p:nvPr/>
        </p:nvSpPr>
        <p:spPr bwMode="auto">
          <a:xfrm>
            <a:off x="2071688" y="5943600"/>
            <a:ext cx="5000625" cy="3698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dirty="0">
                <a:hlinkClick r:id="rId4"/>
              </a:rPr>
              <a:t>http://www.youtube.com/watch?v=dtT3pTh_q-8</a:t>
            </a:r>
            <a:endParaRPr lang="en-US"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a:lstStyle/>
          <a:p>
            <a:pPr eaLnBrk="1" hangingPunct="1"/>
            <a:r>
              <a:rPr lang="en-US" dirty="0"/>
              <a:t>Course Topics</a:t>
            </a:r>
            <a:endParaRPr lang="en-US" dirty="0" smtClean="0"/>
          </a:p>
        </p:txBody>
      </p:sp>
      <p:sp>
        <p:nvSpPr>
          <p:cNvPr id="18435" name="TextBox 5"/>
          <p:cNvSpPr txBox="1">
            <a:spLocks noChangeArrowheads="1"/>
          </p:cNvSpPr>
          <p:nvPr/>
        </p:nvSpPr>
        <p:spPr bwMode="auto">
          <a:xfrm>
            <a:off x="2019300" y="3905250"/>
            <a:ext cx="2736850" cy="1938338"/>
          </a:xfrm>
          <a:prstGeom prst="rect">
            <a:avLst/>
          </a:prstGeom>
          <a:solidFill>
            <a:srgbClr val="FFC000"/>
          </a:solidFill>
          <a:ln w="9525">
            <a:solidFill>
              <a:schemeClr val="tx1"/>
            </a:solidFill>
            <a:miter lim="800000"/>
            <a:headEnd/>
            <a:tailEnd/>
          </a:ln>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Parallel Algorithms</a:t>
            </a:r>
          </a:p>
          <a:p>
            <a:pPr algn="ctr"/>
            <a:endParaRPr lang="en-US" sz="2400"/>
          </a:p>
          <a:p>
            <a:pPr algn="ctr"/>
            <a:endParaRPr lang="en-US" sz="2400"/>
          </a:p>
          <a:p>
            <a:pPr algn="ctr"/>
            <a:r>
              <a:rPr lang="en-US" sz="2400"/>
              <a:t/>
            </a:r>
            <a:br>
              <a:rPr lang="en-US" sz="2400"/>
            </a:br>
            <a:endParaRPr lang="en-US" sz="2400"/>
          </a:p>
        </p:txBody>
      </p:sp>
      <p:sp>
        <p:nvSpPr>
          <p:cNvPr id="18436" name="TextBox 4"/>
          <p:cNvSpPr txBox="1">
            <a:spLocks noChangeArrowheads="1"/>
          </p:cNvSpPr>
          <p:nvPr/>
        </p:nvSpPr>
        <p:spPr bwMode="auto">
          <a:xfrm>
            <a:off x="2019300" y="4419600"/>
            <a:ext cx="2133600" cy="1200150"/>
          </a:xfrm>
          <a:prstGeom prst="rect">
            <a:avLst/>
          </a:prstGeom>
          <a:solidFill>
            <a:srgbClr val="00B0F0"/>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CUDA</a:t>
            </a:r>
          </a:p>
          <a:p>
            <a:pPr algn="ctr"/>
            <a:endParaRPr lang="en-US" sz="2400"/>
          </a:p>
          <a:p>
            <a:pPr algn="ctr"/>
            <a:endParaRPr lang="en-US" sz="2400"/>
          </a:p>
        </p:txBody>
      </p:sp>
      <p:sp>
        <p:nvSpPr>
          <p:cNvPr id="18437" name="TextBox 3"/>
          <p:cNvSpPr txBox="1">
            <a:spLocks noChangeArrowheads="1"/>
          </p:cNvSpPr>
          <p:nvPr/>
        </p:nvSpPr>
        <p:spPr bwMode="auto">
          <a:xfrm>
            <a:off x="2019300" y="5557838"/>
            <a:ext cx="5105400" cy="461962"/>
          </a:xfrm>
          <a:prstGeom prst="rect">
            <a:avLst/>
          </a:prstGeom>
          <a:solidFill>
            <a:srgbClr val="92D050"/>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GPU Architecture</a:t>
            </a:r>
          </a:p>
        </p:txBody>
      </p:sp>
      <p:sp>
        <p:nvSpPr>
          <p:cNvPr id="18438" name="Content Placeholder 2"/>
          <p:cNvSpPr>
            <a:spLocks noGrp="1"/>
          </p:cNvSpPr>
          <p:nvPr>
            <p:ph idx="1"/>
          </p:nvPr>
        </p:nvSpPr>
        <p:spPr>
          <a:xfrm>
            <a:off x="457200" y="1981200"/>
            <a:ext cx="8229600" cy="533400"/>
          </a:xfrm>
        </p:spPr>
        <p:txBody>
          <a:bodyPr/>
          <a:lstStyle/>
          <a:p>
            <a:pPr eaLnBrk="1" hangingPunct="1"/>
            <a:r>
              <a:rPr lang="en-US" smtClean="0"/>
              <a:t>Parallel algorithms that form building blocks</a:t>
            </a:r>
          </a:p>
        </p:txBody>
      </p:sp>
      <p:sp>
        <p:nvSpPr>
          <p:cNvPr id="18439" name="Text Box 6"/>
          <p:cNvSpPr txBox="1">
            <a:spLocks noChangeArrowheads="1"/>
          </p:cNvSpPr>
          <p:nvPr/>
        </p:nvSpPr>
        <p:spPr bwMode="auto">
          <a:xfrm>
            <a:off x="0" y="6229350"/>
            <a:ext cx="9144000" cy="4000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000" i="1"/>
              <a:t>Not to scale</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a:lstStyle/>
          <a:p>
            <a:pPr eaLnBrk="1" hangingPunct="1"/>
            <a:r>
              <a:rPr lang="en-US" dirty="0"/>
              <a:t>Course Topics</a:t>
            </a:r>
            <a:endParaRPr lang="en-US" dirty="0" smtClean="0"/>
          </a:p>
        </p:txBody>
      </p:sp>
      <p:sp>
        <p:nvSpPr>
          <p:cNvPr id="19459" name="Content Placeholder 2"/>
          <p:cNvSpPr>
            <a:spLocks noGrp="1"/>
          </p:cNvSpPr>
          <p:nvPr>
            <p:ph idx="1"/>
          </p:nvPr>
        </p:nvSpPr>
        <p:spPr/>
        <p:txBody>
          <a:bodyPr/>
          <a:lstStyle/>
          <a:p>
            <a:pPr eaLnBrk="1" hangingPunct="1"/>
            <a:r>
              <a:rPr lang="en-US" smtClean="0"/>
              <a:t>Parallel Algorithms example:  </a:t>
            </a:r>
            <a:r>
              <a:rPr lang="en-US" i="1" smtClean="0">
                <a:solidFill>
                  <a:srgbClr val="FFC000"/>
                </a:solidFill>
              </a:rPr>
              <a:t>Scan</a:t>
            </a:r>
          </a:p>
          <a:p>
            <a:pPr lvl="1" eaLnBrk="1" hangingPunct="1"/>
            <a:r>
              <a:rPr lang="en-US" smtClean="0"/>
              <a:t>Given:</a:t>
            </a:r>
          </a:p>
          <a:p>
            <a:pPr lvl="1" eaLnBrk="1" hangingPunct="1"/>
            <a:endParaRPr lang="en-US" smtClean="0"/>
          </a:p>
          <a:p>
            <a:pPr lvl="1" eaLnBrk="1" hangingPunct="1"/>
            <a:endParaRPr lang="en-US" i="1" smtClean="0">
              <a:solidFill>
                <a:srgbClr val="FFC000"/>
              </a:solidFill>
            </a:endParaRPr>
          </a:p>
          <a:p>
            <a:pPr lvl="1" eaLnBrk="1" hangingPunct="1"/>
            <a:r>
              <a:rPr lang="en-US" smtClean="0"/>
              <a:t>Compute:</a:t>
            </a:r>
          </a:p>
          <a:p>
            <a:pPr lvl="1" eaLnBrk="1" hangingPunct="1"/>
            <a:endParaRPr lang="en-US" i="1" smtClean="0">
              <a:solidFill>
                <a:srgbClr val="FFC000"/>
              </a:solidFill>
            </a:endParaRPr>
          </a:p>
          <a:p>
            <a:pPr lvl="1" eaLnBrk="1" hangingPunct="1"/>
            <a:endParaRPr lang="en-US" i="1" smtClean="0">
              <a:solidFill>
                <a:srgbClr val="FFC000"/>
              </a:solidFill>
            </a:endParaRPr>
          </a:p>
          <a:p>
            <a:pPr lvl="1" eaLnBrk="1" hangingPunct="1"/>
            <a:r>
              <a:rPr lang="en-US" smtClean="0"/>
              <a:t>In parallel!</a:t>
            </a:r>
            <a:endParaRPr lang="en-US" i="1" smtClean="0">
              <a:solidFill>
                <a:srgbClr val="FFC000"/>
              </a:solidFill>
            </a:endParaRPr>
          </a:p>
        </p:txBody>
      </p:sp>
      <p:sp>
        <p:nvSpPr>
          <p:cNvPr id="19460" name="Text Box 4"/>
          <p:cNvSpPr txBox="1">
            <a:spLocks noChangeArrowheads="1"/>
          </p:cNvSpPr>
          <p:nvPr/>
        </p:nvSpPr>
        <p:spPr bwMode="auto">
          <a:xfrm>
            <a:off x="1422400" y="3403600"/>
            <a:ext cx="498475" cy="406400"/>
          </a:xfrm>
          <a:prstGeom prst="rect">
            <a:avLst/>
          </a:prstGeom>
          <a:solidFill>
            <a:schemeClr val="accent6">
              <a:lumMod val="40000"/>
              <a:lumOff val="60000"/>
            </a:schemeClr>
          </a:solidFill>
          <a:ln w="9525">
            <a:solidFill>
              <a:schemeClr val="tx1"/>
            </a:solidFill>
            <a:miter lim="800000"/>
            <a:headEnd/>
            <a:tailEnd/>
          </a:ln>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sz="2000">
                <a:latin typeface="Courier New" pitchFamily="49" charset="0"/>
              </a:rPr>
              <a:t> 3</a:t>
            </a:r>
          </a:p>
        </p:txBody>
      </p:sp>
      <p:sp>
        <p:nvSpPr>
          <p:cNvPr id="19461" name="Text Box 5"/>
          <p:cNvSpPr txBox="1">
            <a:spLocks noChangeArrowheads="1"/>
          </p:cNvSpPr>
          <p:nvPr/>
        </p:nvSpPr>
        <p:spPr bwMode="auto">
          <a:xfrm>
            <a:off x="2085975" y="3403600"/>
            <a:ext cx="498475" cy="406400"/>
          </a:xfrm>
          <a:prstGeom prst="rect">
            <a:avLst/>
          </a:prstGeom>
          <a:solidFill>
            <a:schemeClr val="accent6">
              <a:lumMod val="40000"/>
              <a:lumOff val="60000"/>
            </a:schemeClr>
          </a:solidFill>
          <a:ln w="9525">
            <a:solidFill>
              <a:schemeClr val="tx1"/>
            </a:solidFill>
            <a:miter lim="800000"/>
            <a:headEnd/>
            <a:tailEnd/>
          </a:ln>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sz="2000">
                <a:latin typeface="Courier New" pitchFamily="49" charset="0"/>
              </a:rPr>
              <a:t> 1</a:t>
            </a:r>
          </a:p>
        </p:txBody>
      </p:sp>
      <p:sp>
        <p:nvSpPr>
          <p:cNvPr id="19462" name="Text Box 6"/>
          <p:cNvSpPr txBox="1">
            <a:spLocks noChangeArrowheads="1"/>
          </p:cNvSpPr>
          <p:nvPr/>
        </p:nvSpPr>
        <p:spPr bwMode="auto">
          <a:xfrm>
            <a:off x="4741863" y="3403600"/>
            <a:ext cx="498475" cy="406400"/>
          </a:xfrm>
          <a:prstGeom prst="rect">
            <a:avLst/>
          </a:prstGeom>
          <a:solidFill>
            <a:schemeClr val="accent6">
              <a:lumMod val="40000"/>
              <a:lumOff val="60000"/>
            </a:schemeClr>
          </a:solidFill>
          <a:ln w="9525">
            <a:solidFill>
              <a:schemeClr val="tx1"/>
            </a:solidFill>
            <a:miter lim="800000"/>
            <a:headEnd/>
            <a:tailEnd/>
          </a:ln>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sz="2000">
                <a:latin typeface="Courier New" pitchFamily="49" charset="0"/>
              </a:rPr>
              <a:t> 1</a:t>
            </a:r>
          </a:p>
        </p:txBody>
      </p:sp>
      <p:sp>
        <p:nvSpPr>
          <p:cNvPr id="19463" name="Text Box 7"/>
          <p:cNvSpPr txBox="1">
            <a:spLocks noChangeArrowheads="1"/>
          </p:cNvSpPr>
          <p:nvPr/>
        </p:nvSpPr>
        <p:spPr bwMode="auto">
          <a:xfrm>
            <a:off x="2749550" y="3403600"/>
            <a:ext cx="498475" cy="406400"/>
          </a:xfrm>
          <a:prstGeom prst="rect">
            <a:avLst/>
          </a:prstGeom>
          <a:solidFill>
            <a:schemeClr val="accent6">
              <a:lumMod val="40000"/>
              <a:lumOff val="60000"/>
            </a:schemeClr>
          </a:solidFill>
          <a:ln w="9525">
            <a:solidFill>
              <a:schemeClr val="tx1"/>
            </a:solidFill>
            <a:miter lim="800000"/>
            <a:headEnd/>
            <a:tailEnd/>
          </a:ln>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sz="2000">
                <a:latin typeface="Courier New" pitchFamily="49" charset="0"/>
              </a:rPr>
              <a:t> 7</a:t>
            </a:r>
          </a:p>
        </p:txBody>
      </p:sp>
      <p:sp>
        <p:nvSpPr>
          <p:cNvPr id="19464" name="Text Box 8"/>
          <p:cNvSpPr txBox="1">
            <a:spLocks noChangeArrowheads="1"/>
          </p:cNvSpPr>
          <p:nvPr/>
        </p:nvSpPr>
        <p:spPr bwMode="auto">
          <a:xfrm>
            <a:off x="3413125" y="3403600"/>
            <a:ext cx="498475" cy="406400"/>
          </a:xfrm>
          <a:prstGeom prst="rect">
            <a:avLst/>
          </a:prstGeom>
          <a:solidFill>
            <a:schemeClr val="accent6">
              <a:lumMod val="40000"/>
              <a:lumOff val="60000"/>
            </a:schemeClr>
          </a:solidFill>
          <a:ln w="9525">
            <a:solidFill>
              <a:schemeClr val="tx1"/>
            </a:solidFill>
            <a:miter lim="800000"/>
            <a:headEnd/>
            <a:tailEnd/>
          </a:ln>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sz="2000">
                <a:latin typeface="Courier New" pitchFamily="49" charset="0"/>
              </a:rPr>
              <a:t> 0</a:t>
            </a:r>
          </a:p>
        </p:txBody>
      </p:sp>
      <p:sp>
        <p:nvSpPr>
          <p:cNvPr id="19465" name="Text Box 9"/>
          <p:cNvSpPr txBox="1">
            <a:spLocks noChangeArrowheads="1"/>
          </p:cNvSpPr>
          <p:nvPr/>
        </p:nvSpPr>
        <p:spPr bwMode="auto">
          <a:xfrm>
            <a:off x="4078288" y="3403600"/>
            <a:ext cx="498475" cy="406400"/>
          </a:xfrm>
          <a:prstGeom prst="rect">
            <a:avLst/>
          </a:prstGeom>
          <a:solidFill>
            <a:schemeClr val="accent6">
              <a:lumMod val="40000"/>
              <a:lumOff val="60000"/>
            </a:schemeClr>
          </a:solidFill>
          <a:ln w="9525">
            <a:solidFill>
              <a:schemeClr val="tx1"/>
            </a:solidFill>
            <a:miter lim="800000"/>
            <a:headEnd/>
            <a:tailEnd/>
          </a:ln>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sz="2000">
                <a:latin typeface="Courier New" pitchFamily="49" charset="0"/>
              </a:rPr>
              <a:t> 4</a:t>
            </a:r>
          </a:p>
        </p:txBody>
      </p:sp>
      <p:sp>
        <p:nvSpPr>
          <p:cNvPr id="19466" name="Text Box 10"/>
          <p:cNvSpPr txBox="1">
            <a:spLocks noChangeArrowheads="1"/>
          </p:cNvSpPr>
          <p:nvPr/>
        </p:nvSpPr>
        <p:spPr bwMode="auto">
          <a:xfrm>
            <a:off x="5405438" y="3403600"/>
            <a:ext cx="498475" cy="406400"/>
          </a:xfrm>
          <a:prstGeom prst="rect">
            <a:avLst/>
          </a:prstGeom>
          <a:solidFill>
            <a:schemeClr val="accent6">
              <a:lumMod val="40000"/>
              <a:lumOff val="60000"/>
            </a:schemeClr>
          </a:solidFill>
          <a:ln w="9525">
            <a:solidFill>
              <a:schemeClr val="tx1"/>
            </a:solidFill>
            <a:miter lim="800000"/>
            <a:headEnd/>
            <a:tailEnd/>
          </a:ln>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sz="2000">
                <a:latin typeface="Courier New" pitchFamily="49" charset="0"/>
              </a:rPr>
              <a:t> 6</a:t>
            </a:r>
          </a:p>
        </p:txBody>
      </p:sp>
      <p:sp>
        <p:nvSpPr>
          <p:cNvPr id="19467" name="Text Box 11"/>
          <p:cNvSpPr txBox="1">
            <a:spLocks noChangeArrowheads="1"/>
          </p:cNvSpPr>
          <p:nvPr/>
        </p:nvSpPr>
        <p:spPr bwMode="auto">
          <a:xfrm>
            <a:off x="6070600" y="3403600"/>
            <a:ext cx="498475" cy="406400"/>
          </a:xfrm>
          <a:prstGeom prst="rect">
            <a:avLst/>
          </a:prstGeom>
          <a:solidFill>
            <a:schemeClr val="accent6">
              <a:lumMod val="40000"/>
              <a:lumOff val="60000"/>
            </a:schemeClr>
          </a:solidFill>
          <a:ln w="9525">
            <a:solidFill>
              <a:schemeClr val="tx1"/>
            </a:solidFill>
            <a:miter lim="800000"/>
            <a:headEnd/>
            <a:tailEnd/>
          </a:ln>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sz="2000">
                <a:latin typeface="Courier New" pitchFamily="49" charset="0"/>
              </a:rPr>
              <a:t> 3</a:t>
            </a:r>
          </a:p>
        </p:txBody>
      </p:sp>
      <p:sp>
        <p:nvSpPr>
          <p:cNvPr id="19468" name="Text Box 12"/>
          <p:cNvSpPr txBox="1">
            <a:spLocks noChangeArrowheads="1"/>
          </p:cNvSpPr>
          <p:nvPr/>
        </p:nvSpPr>
        <p:spPr bwMode="auto">
          <a:xfrm>
            <a:off x="1422400" y="4876800"/>
            <a:ext cx="498475" cy="406400"/>
          </a:xfrm>
          <a:prstGeom prst="rect">
            <a:avLst/>
          </a:prstGeom>
          <a:solidFill>
            <a:schemeClr val="accent6">
              <a:lumMod val="40000"/>
              <a:lumOff val="60000"/>
            </a:schemeClr>
          </a:solidFill>
          <a:ln w="9525">
            <a:solidFill>
              <a:schemeClr val="tx1"/>
            </a:solidFill>
            <a:miter lim="800000"/>
            <a:headEnd/>
            <a:tailEnd/>
          </a:ln>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sz="2000">
                <a:latin typeface="Courier New" pitchFamily="49" charset="0"/>
              </a:rPr>
              <a:t> 0</a:t>
            </a:r>
          </a:p>
        </p:txBody>
      </p:sp>
      <p:sp>
        <p:nvSpPr>
          <p:cNvPr id="19469" name="Text Box 13"/>
          <p:cNvSpPr txBox="1">
            <a:spLocks noChangeArrowheads="1"/>
          </p:cNvSpPr>
          <p:nvPr/>
        </p:nvSpPr>
        <p:spPr bwMode="auto">
          <a:xfrm>
            <a:off x="2085975" y="4876800"/>
            <a:ext cx="498475" cy="406400"/>
          </a:xfrm>
          <a:prstGeom prst="rect">
            <a:avLst/>
          </a:prstGeom>
          <a:solidFill>
            <a:schemeClr val="accent6">
              <a:lumMod val="40000"/>
              <a:lumOff val="60000"/>
            </a:schemeClr>
          </a:solidFill>
          <a:ln w="9525">
            <a:solidFill>
              <a:schemeClr val="tx1"/>
            </a:solidFill>
            <a:miter lim="800000"/>
            <a:headEnd/>
            <a:tailEnd/>
          </a:ln>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sz="2000">
                <a:latin typeface="Courier New" pitchFamily="49" charset="0"/>
              </a:rPr>
              <a:t> 3</a:t>
            </a:r>
          </a:p>
        </p:txBody>
      </p:sp>
      <p:sp>
        <p:nvSpPr>
          <p:cNvPr id="19470" name="Text Box 14"/>
          <p:cNvSpPr txBox="1">
            <a:spLocks noChangeArrowheads="1"/>
          </p:cNvSpPr>
          <p:nvPr/>
        </p:nvSpPr>
        <p:spPr bwMode="auto">
          <a:xfrm>
            <a:off x="4741863" y="4876800"/>
            <a:ext cx="492125" cy="400050"/>
          </a:xfrm>
          <a:prstGeom prst="rect">
            <a:avLst/>
          </a:prstGeom>
          <a:solidFill>
            <a:schemeClr val="accent6">
              <a:lumMod val="40000"/>
              <a:lumOff val="60000"/>
            </a:schemeClr>
          </a:solidFill>
          <a:ln w="9525">
            <a:solidFill>
              <a:schemeClr val="tx1"/>
            </a:solidFill>
            <a:miter lim="800000"/>
            <a:headEnd/>
            <a:tailEnd/>
          </a:ln>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sz="2000">
                <a:latin typeface="Courier New" pitchFamily="49" charset="0"/>
              </a:rPr>
              <a:t>15</a:t>
            </a:r>
          </a:p>
        </p:txBody>
      </p:sp>
      <p:sp>
        <p:nvSpPr>
          <p:cNvPr id="19471" name="Text Box 15"/>
          <p:cNvSpPr txBox="1">
            <a:spLocks noChangeArrowheads="1"/>
          </p:cNvSpPr>
          <p:nvPr/>
        </p:nvSpPr>
        <p:spPr bwMode="auto">
          <a:xfrm>
            <a:off x="2749550" y="4876800"/>
            <a:ext cx="498475" cy="406400"/>
          </a:xfrm>
          <a:prstGeom prst="rect">
            <a:avLst/>
          </a:prstGeom>
          <a:solidFill>
            <a:schemeClr val="accent6">
              <a:lumMod val="40000"/>
              <a:lumOff val="60000"/>
            </a:schemeClr>
          </a:solidFill>
          <a:ln w="9525">
            <a:solidFill>
              <a:schemeClr val="tx1"/>
            </a:solidFill>
            <a:miter lim="800000"/>
            <a:headEnd/>
            <a:tailEnd/>
          </a:ln>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sz="2000">
                <a:latin typeface="Courier New" pitchFamily="49" charset="0"/>
              </a:rPr>
              <a:t> 4</a:t>
            </a:r>
          </a:p>
        </p:txBody>
      </p:sp>
      <p:sp>
        <p:nvSpPr>
          <p:cNvPr id="19472" name="Text Box 16"/>
          <p:cNvSpPr txBox="1">
            <a:spLocks noChangeArrowheads="1"/>
          </p:cNvSpPr>
          <p:nvPr/>
        </p:nvSpPr>
        <p:spPr bwMode="auto">
          <a:xfrm>
            <a:off x="3413125" y="4876800"/>
            <a:ext cx="492125" cy="400050"/>
          </a:xfrm>
          <a:prstGeom prst="rect">
            <a:avLst/>
          </a:prstGeom>
          <a:solidFill>
            <a:schemeClr val="accent6">
              <a:lumMod val="40000"/>
              <a:lumOff val="60000"/>
            </a:schemeClr>
          </a:solidFill>
          <a:ln w="9525">
            <a:solidFill>
              <a:schemeClr val="tx1"/>
            </a:solidFill>
            <a:miter lim="800000"/>
            <a:headEnd/>
            <a:tailEnd/>
          </a:ln>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sz="2000">
                <a:latin typeface="Courier New" pitchFamily="49" charset="0"/>
              </a:rPr>
              <a:t>11</a:t>
            </a:r>
          </a:p>
        </p:txBody>
      </p:sp>
      <p:sp>
        <p:nvSpPr>
          <p:cNvPr id="19473" name="Text Box 17"/>
          <p:cNvSpPr txBox="1">
            <a:spLocks noChangeArrowheads="1"/>
          </p:cNvSpPr>
          <p:nvPr/>
        </p:nvSpPr>
        <p:spPr bwMode="auto">
          <a:xfrm>
            <a:off x="4078288" y="4876800"/>
            <a:ext cx="492125" cy="400050"/>
          </a:xfrm>
          <a:prstGeom prst="rect">
            <a:avLst/>
          </a:prstGeom>
          <a:solidFill>
            <a:schemeClr val="accent6">
              <a:lumMod val="40000"/>
              <a:lumOff val="60000"/>
            </a:schemeClr>
          </a:solidFill>
          <a:ln w="9525">
            <a:solidFill>
              <a:schemeClr val="tx1"/>
            </a:solidFill>
            <a:miter lim="800000"/>
            <a:headEnd/>
            <a:tailEnd/>
          </a:ln>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sz="2000">
                <a:latin typeface="Courier New" pitchFamily="49" charset="0"/>
              </a:rPr>
              <a:t>11</a:t>
            </a:r>
          </a:p>
        </p:txBody>
      </p:sp>
      <p:sp>
        <p:nvSpPr>
          <p:cNvPr id="19474" name="Text Box 18"/>
          <p:cNvSpPr txBox="1">
            <a:spLocks noChangeArrowheads="1"/>
          </p:cNvSpPr>
          <p:nvPr/>
        </p:nvSpPr>
        <p:spPr bwMode="auto">
          <a:xfrm>
            <a:off x="5405438" y="4876800"/>
            <a:ext cx="492125" cy="400050"/>
          </a:xfrm>
          <a:prstGeom prst="rect">
            <a:avLst/>
          </a:prstGeom>
          <a:solidFill>
            <a:schemeClr val="accent6">
              <a:lumMod val="40000"/>
              <a:lumOff val="60000"/>
            </a:schemeClr>
          </a:solidFill>
          <a:ln w="9525">
            <a:solidFill>
              <a:schemeClr val="tx1"/>
            </a:solidFill>
            <a:miter lim="800000"/>
            <a:headEnd/>
            <a:tailEnd/>
          </a:ln>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sz="2000">
                <a:latin typeface="Courier New" pitchFamily="49" charset="0"/>
              </a:rPr>
              <a:t>16</a:t>
            </a:r>
          </a:p>
        </p:txBody>
      </p:sp>
      <p:sp>
        <p:nvSpPr>
          <p:cNvPr id="19475" name="Text Box 19"/>
          <p:cNvSpPr txBox="1">
            <a:spLocks noChangeArrowheads="1"/>
          </p:cNvSpPr>
          <p:nvPr/>
        </p:nvSpPr>
        <p:spPr bwMode="auto">
          <a:xfrm>
            <a:off x="6070600" y="4876800"/>
            <a:ext cx="492125" cy="400050"/>
          </a:xfrm>
          <a:prstGeom prst="rect">
            <a:avLst/>
          </a:prstGeom>
          <a:solidFill>
            <a:schemeClr val="accent6">
              <a:lumMod val="40000"/>
              <a:lumOff val="60000"/>
            </a:schemeClr>
          </a:solidFill>
          <a:ln w="9525">
            <a:solidFill>
              <a:schemeClr val="tx1"/>
            </a:solidFill>
            <a:miter lim="800000"/>
            <a:headEnd/>
            <a:tailEnd/>
          </a:ln>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sz="2000">
                <a:latin typeface="Courier New" pitchFamily="49" charset="0"/>
              </a:rPr>
              <a:t>22</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5" descr="nvidia geforce gtx 580 vs amd radeon hd 6870 GeForce GTX 580 VS AMD Radeon HD 6870: Review and Comparison    Conclus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87128" y="2133600"/>
            <a:ext cx="3456871" cy="20018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099" name="Rectangle 2"/>
          <p:cNvSpPr>
            <a:spLocks noGrp="1" noChangeArrowheads="1"/>
          </p:cNvSpPr>
          <p:nvPr>
            <p:ph type="title"/>
          </p:nvPr>
        </p:nvSpPr>
        <p:spPr/>
        <p:txBody>
          <a:bodyPr/>
          <a:lstStyle/>
          <a:p>
            <a:pPr eaLnBrk="1" hangingPunct="1"/>
            <a:r>
              <a:rPr lang="en-US" dirty="0" smtClean="0"/>
              <a:t>Lectures</a:t>
            </a:r>
          </a:p>
        </p:txBody>
      </p:sp>
      <p:sp>
        <p:nvSpPr>
          <p:cNvPr id="4100" name="Content Placeholder 1"/>
          <p:cNvSpPr>
            <a:spLocks noGrp="1"/>
          </p:cNvSpPr>
          <p:nvPr>
            <p:ph idx="1"/>
          </p:nvPr>
        </p:nvSpPr>
        <p:spPr>
          <a:xfrm>
            <a:off x="457199" y="1981200"/>
            <a:ext cx="8686799" cy="3886200"/>
          </a:xfrm>
        </p:spPr>
        <p:txBody>
          <a:bodyPr/>
          <a:lstStyle/>
          <a:p>
            <a:pPr eaLnBrk="1" hangingPunct="1"/>
            <a:r>
              <a:rPr lang="en-US" dirty="0" smtClean="0"/>
              <a:t>Monday and Wednesday</a:t>
            </a:r>
          </a:p>
          <a:p>
            <a:pPr eaLnBrk="1" hangingPunct="1"/>
            <a:r>
              <a:rPr lang="en-US" dirty="0" smtClean="0"/>
              <a:t>6-9pm</a:t>
            </a:r>
            <a:endParaRPr lang="en-US" dirty="0" smtClean="0"/>
          </a:p>
          <a:p>
            <a:pPr eaLnBrk="1" hangingPunct="1"/>
            <a:r>
              <a:rPr lang="en-US" dirty="0" smtClean="0"/>
              <a:t>Moore 212</a:t>
            </a:r>
            <a:endParaRPr lang="en-US" dirty="0" smtClean="0"/>
          </a:p>
          <a:p>
            <a:pPr marL="0" indent="0" eaLnBrk="1" hangingPunct="1">
              <a:buNone/>
            </a:pPr>
            <a:endParaRPr lang="en-US" dirty="0" smtClean="0"/>
          </a:p>
          <a:p>
            <a:pPr eaLnBrk="1" hangingPunct="1"/>
            <a:r>
              <a:rPr lang="en-US" dirty="0" smtClean="0">
                <a:hlinkClick r:id="rId4"/>
              </a:rPr>
              <a:t>Fall</a:t>
            </a:r>
            <a:r>
              <a:rPr lang="en-US" dirty="0" smtClean="0"/>
              <a:t> and </a:t>
            </a:r>
            <a:r>
              <a:rPr lang="en-US" dirty="0" smtClean="0">
                <a:hlinkClick r:id="rId5"/>
              </a:rPr>
              <a:t>Spring</a:t>
            </a:r>
            <a:r>
              <a:rPr lang="en-US" dirty="0" smtClean="0"/>
              <a:t> 2012 lectures were recorded</a:t>
            </a:r>
          </a:p>
          <a:p>
            <a:pPr eaLnBrk="1" hangingPunct="1"/>
            <a:r>
              <a:rPr lang="en-US" dirty="0" smtClean="0"/>
              <a:t>Attendance is required for guest lectures</a:t>
            </a:r>
          </a:p>
        </p:txBody>
      </p:sp>
      <p:sp>
        <p:nvSpPr>
          <p:cNvPr id="4101" name="Text Box 6"/>
          <p:cNvSpPr txBox="1">
            <a:spLocks noChangeArrowheads="1"/>
          </p:cNvSpPr>
          <p:nvPr/>
        </p:nvSpPr>
        <p:spPr bwMode="auto">
          <a:xfrm>
            <a:off x="0" y="6553200"/>
            <a:ext cx="9144000" cy="2762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a:r>
              <a:rPr lang="en-US" sz="1200"/>
              <a:t>Image from </a:t>
            </a:r>
            <a:r>
              <a:rPr lang="en-US" sz="1200">
                <a:hlinkClick r:id="rId6"/>
              </a:rPr>
              <a:t>http://pinoytutorial.com/techtorial/geforce-gtx-580-vs-amd-radeon-hd-6870-review-and-comparison-conclusion/</a:t>
            </a:r>
            <a:endParaRPr lang="en-US" sz="120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pPr eaLnBrk="1" hangingPunct="1"/>
            <a:r>
              <a:rPr lang="en-US" dirty="0"/>
              <a:t>Course Topics</a:t>
            </a:r>
            <a:endParaRPr lang="en-US" dirty="0" smtClean="0"/>
          </a:p>
        </p:txBody>
      </p:sp>
      <p:sp>
        <p:nvSpPr>
          <p:cNvPr id="20483" name="TextBox 10"/>
          <p:cNvSpPr txBox="1">
            <a:spLocks noChangeArrowheads="1"/>
          </p:cNvSpPr>
          <p:nvPr/>
        </p:nvSpPr>
        <p:spPr bwMode="auto">
          <a:xfrm>
            <a:off x="4756150" y="5029200"/>
            <a:ext cx="1911350" cy="584200"/>
          </a:xfrm>
          <a:prstGeom prst="rect">
            <a:avLst/>
          </a:prstGeom>
          <a:solidFill>
            <a:srgbClr val="FF3300"/>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1600"/>
              <a:t>Graphics Pipeline</a:t>
            </a:r>
          </a:p>
          <a:p>
            <a:pPr algn="ctr"/>
            <a:endParaRPr lang="en-US" sz="1600"/>
          </a:p>
        </p:txBody>
      </p:sp>
      <p:sp>
        <p:nvSpPr>
          <p:cNvPr id="20484" name="TextBox 5"/>
          <p:cNvSpPr txBox="1">
            <a:spLocks noChangeArrowheads="1"/>
          </p:cNvSpPr>
          <p:nvPr/>
        </p:nvSpPr>
        <p:spPr bwMode="auto">
          <a:xfrm>
            <a:off x="2019300" y="3905250"/>
            <a:ext cx="2736850" cy="1938338"/>
          </a:xfrm>
          <a:prstGeom prst="rect">
            <a:avLst/>
          </a:prstGeom>
          <a:solidFill>
            <a:srgbClr val="FFC000"/>
          </a:solidFill>
          <a:ln w="9525">
            <a:solidFill>
              <a:schemeClr val="tx1"/>
            </a:solidFill>
            <a:miter lim="800000"/>
            <a:headEnd/>
            <a:tailEnd/>
          </a:ln>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Parallel Algorithms</a:t>
            </a:r>
          </a:p>
          <a:p>
            <a:pPr algn="ctr"/>
            <a:endParaRPr lang="en-US" sz="2400"/>
          </a:p>
          <a:p>
            <a:pPr algn="ctr"/>
            <a:endParaRPr lang="en-US" sz="2400"/>
          </a:p>
          <a:p>
            <a:pPr algn="ctr"/>
            <a:r>
              <a:rPr lang="en-US" sz="2400"/>
              <a:t/>
            </a:r>
            <a:br>
              <a:rPr lang="en-US" sz="2400"/>
            </a:br>
            <a:endParaRPr lang="en-US" sz="2400"/>
          </a:p>
        </p:txBody>
      </p:sp>
      <p:sp>
        <p:nvSpPr>
          <p:cNvPr id="20485" name="TextBox 4"/>
          <p:cNvSpPr txBox="1">
            <a:spLocks noChangeArrowheads="1"/>
          </p:cNvSpPr>
          <p:nvPr/>
        </p:nvSpPr>
        <p:spPr bwMode="auto">
          <a:xfrm>
            <a:off x="2019300" y="4419600"/>
            <a:ext cx="2133600" cy="1200150"/>
          </a:xfrm>
          <a:prstGeom prst="rect">
            <a:avLst/>
          </a:prstGeom>
          <a:solidFill>
            <a:srgbClr val="00B0F0"/>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CUDA</a:t>
            </a:r>
          </a:p>
          <a:p>
            <a:pPr algn="ctr"/>
            <a:endParaRPr lang="en-US" sz="2400"/>
          </a:p>
          <a:p>
            <a:pPr algn="ctr"/>
            <a:endParaRPr lang="en-US" sz="2400"/>
          </a:p>
        </p:txBody>
      </p:sp>
      <p:sp>
        <p:nvSpPr>
          <p:cNvPr id="20486" name="TextBox 3"/>
          <p:cNvSpPr txBox="1">
            <a:spLocks noChangeArrowheads="1"/>
          </p:cNvSpPr>
          <p:nvPr/>
        </p:nvSpPr>
        <p:spPr bwMode="auto">
          <a:xfrm>
            <a:off x="2019300" y="5557838"/>
            <a:ext cx="5105400" cy="461962"/>
          </a:xfrm>
          <a:prstGeom prst="rect">
            <a:avLst/>
          </a:prstGeom>
          <a:solidFill>
            <a:srgbClr val="92D050"/>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GPU Architecture</a:t>
            </a:r>
          </a:p>
        </p:txBody>
      </p:sp>
      <p:sp>
        <p:nvSpPr>
          <p:cNvPr id="20487" name="Content Placeholder 2"/>
          <p:cNvSpPr>
            <a:spLocks noGrp="1"/>
          </p:cNvSpPr>
          <p:nvPr>
            <p:ph idx="1"/>
          </p:nvPr>
        </p:nvSpPr>
        <p:spPr>
          <a:xfrm>
            <a:off x="457200" y="1981200"/>
            <a:ext cx="8229600" cy="533400"/>
          </a:xfrm>
        </p:spPr>
        <p:txBody>
          <a:bodyPr/>
          <a:lstStyle/>
          <a:p>
            <a:pPr eaLnBrk="1" hangingPunct="1"/>
            <a:r>
              <a:rPr lang="en-US" smtClean="0"/>
              <a:t>Historical and modern graphics pipeline</a:t>
            </a:r>
          </a:p>
        </p:txBody>
      </p:sp>
      <p:sp>
        <p:nvSpPr>
          <p:cNvPr id="20488" name="Text Box 6"/>
          <p:cNvSpPr txBox="1">
            <a:spLocks noChangeArrowheads="1"/>
          </p:cNvSpPr>
          <p:nvPr/>
        </p:nvSpPr>
        <p:spPr bwMode="auto">
          <a:xfrm>
            <a:off x="0" y="6229350"/>
            <a:ext cx="9144000" cy="4000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000" i="1"/>
              <a:t>Not to scale</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pPr eaLnBrk="1" hangingPunct="1"/>
            <a:r>
              <a:rPr lang="en-US" dirty="0"/>
              <a:t>Course Topics</a:t>
            </a:r>
            <a:endParaRPr lang="en-US" dirty="0" smtClean="0"/>
          </a:p>
        </p:txBody>
      </p:sp>
      <p:sp>
        <p:nvSpPr>
          <p:cNvPr id="10" name="TextBox 9"/>
          <p:cNvSpPr txBox="1"/>
          <p:nvPr/>
        </p:nvSpPr>
        <p:spPr>
          <a:xfrm>
            <a:off x="4762500" y="4343400"/>
            <a:ext cx="2057400" cy="1323975"/>
          </a:xfrm>
          <a:prstGeom prst="rect">
            <a:avLst/>
          </a:prstGeom>
          <a:solidFill>
            <a:schemeClr val="tx1">
              <a:lumMod val="50000"/>
              <a:lumOff val="50000"/>
            </a:schemeClr>
          </a:solidFill>
          <a:ln>
            <a:solidFill>
              <a:schemeClr val="tx1"/>
            </a:solidFill>
          </a:ln>
        </p:spPr>
        <p:txBody>
          <a:bodyPr>
            <a:spAutoFit/>
          </a:bodyPr>
          <a:lstStyle/>
          <a:p>
            <a:pPr algn="ctr">
              <a:defRPr/>
            </a:pPr>
            <a:r>
              <a:rPr lang="en-US" sz="1600" dirty="0"/>
              <a:t>OpenGL / WebGL</a:t>
            </a:r>
          </a:p>
          <a:p>
            <a:pPr algn="ctr">
              <a:defRPr/>
            </a:pPr>
            <a:endParaRPr lang="en-US" sz="1600" dirty="0"/>
          </a:p>
          <a:p>
            <a:pPr algn="ctr">
              <a:defRPr/>
            </a:pPr>
            <a:endParaRPr lang="en-US" sz="1600" dirty="0"/>
          </a:p>
          <a:p>
            <a:pPr algn="ctr">
              <a:defRPr/>
            </a:pPr>
            <a:endParaRPr lang="en-US" sz="1600" dirty="0"/>
          </a:p>
          <a:p>
            <a:pPr algn="ctr">
              <a:defRPr/>
            </a:pPr>
            <a:endParaRPr lang="en-US" sz="1600" dirty="0"/>
          </a:p>
        </p:txBody>
      </p:sp>
      <p:sp>
        <p:nvSpPr>
          <p:cNvPr id="21508" name="TextBox 10"/>
          <p:cNvSpPr txBox="1">
            <a:spLocks noChangeArrowheads="1"/>
          </p:cNvSpPr>
          <p:nvPr/>
        </p:nvSpPr>
        <p:spPr bwMode="auto">
          <a:xfrm>
            <a:off x="4756150" y="5029200"/>
            <a:ext cx="1911350" cy="584200"/>
          </a:xfrm>
          <a:prstGeom prst="rect">
            <a:avLst/>
          </a:prstGeom>
          <a:solidFill>
            <a:srgbClr val="FF3300"/>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1600"/>
              <a:t>Graphics Pipeline</a:t>
            </a:r>
          </a:p>
          <a:p>
            <a:pPr algn="ctr"/>
            <a:endParaRPr lang="en-US" sz="1600"/>
          </a:p>
        </p:txBody>
      </p:sp>
      <p:sp>
        <p:nvSpPr>
          <p:cNvPr id="21509" name="TextBox 5"/>
          <p:cNvSpPr txBox="1">
            <a:spLocks noChangeArrowheads="1"/>
          </p:cNvSpPr>
          <p:nvPr/>
        </p:nvSpPr>
        <p:spPr bwMode="auto">
          <a:xfrm>
            <a:off x="2019300" y="3905250"/>
            <a:ext cx="2736850" cy="1938338"/>
          </a:xfrm>
          <a:prstGeom prst="rect">
            <a:avLst/>
          </a:prstGeom>
          <a:solidFill>
            <a:srgbClr val="FFC000"/>
          </a:solidFill>
          <a:ln w="9525">
            <a:solidFill>
              <a:schemeClr val="tx1"/>
            </a:solidFill>
            <a:miter lim="800000"/>
            <a:headEnd/>
            <a:tailEnd/>
          </a:ln>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Parallel Algorithms</a:t>
            </a:r>
          </a:p>
          <a:p>
            <a:pPr algn="ctr"/>
            <a:endParaRPr lang="en-US" sz="2400"/>
          </a:p>
          <a:p>
            <a:pPr algn="ctr"/>
            <a:endParaRPr lang="en-US" sz="2400"/>
          </a:p>
          <a:p>
            <a:pPr algn="ctr"/>
            <a:r>
              <a:rPr lang="en-US" sz="2400"/>
              <a:t/>
            </a:r>
            <a:br>
              <a:rPr lang="en-US" sz="2400"/>
            </a:br>
            <a:endParaRPr lang="en-US" sz="2400"/>
          </a:p>
        </p:txBody>
      </p:sp>
      <p:sp>
        <p:nvSpPr>
          <p:cNvPr id="21510" name="TextBox 4"/>
          <p:cNvSpPr txBox="1">
            <a:spLocks noChangeArrowheads="1"/>
          </p:cNvSpPr>
          <p:nvPr/>
        </p:nvSpPr>
        <p:spPr bwMode="auto">
          <a:xfrm>
            <a:off x="2019300" y="4419600"/>
            <a:ext cx="2133600" cy="1200150"/>
          </a:xfrm>
          <a:prstGeom prst="rect">
            <a:avLst/>
          </a:prstGeom>
          <a:solidFill>
            <a:srgbClr val="00B0F0"/>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CUDA</a:t>
            </a:r>
          </a:p>
          <a:p>
            <a:pPr algn="ctr"/>
            <a:endParaRPr lang="en-US" sz="2400"/>
          </a:p>
          <a:p>
            <a:pPr algn="ctr"/>
            <a:endParaRPr lang="en-US" sz="2400"/>
          </a:p>
        </p:txBody>
      </p:sp>
      <p:sp>
        <p:nvSpPr>
          <p:cNvPr id="21511" name="TextBox 3"/>
          <p:cNvSpPr txBox="1">
            <a:spLocks noChangeArrowheads="1"/>
          </p:cNvSpPr>
          <p:nvPr/>
        </p:nvSpPr>
        <p:spPr bwMode="auto">
          <a:xfrm>
            <a:off x="2019300" y="5557838"/>
            <a:ext cx="5105400" cy="461962"/>
          </a:xfrm>
          <a:prstGeom prst="rect">
            <a:avLst/>
          </a:prstGeom>
          <a:solidFill>
            <a:srgbClr val="92D050"/>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GPU Architecture</a:t>
            </a:r>
          </a:p>
        </p:txBody>
      </p:sp>
      <p:sp>
        <p:nvSpPr>
          <p:cNvPr id="21512" name="Content Placeholder 2"/>
          <p:cNvSpPr>
            <a:spLocks noGrp="1"/>
          </p:cNvSpPr>
          <p:nvPr>
            <p:ph idx="1"/>
          </p:nvPr>
        </p:nvSpPr>
        <p:spPr>
          <a:xfrm>
            <a:off x="457200" y="1981200"/>
            <a:ext cx="8229600" cy="533400"/>
          </a:xfrm>
        </p:spPr>
        <p:txBody>
          <a:bodyPr/>
          <a:lstStyle/>
          <a:p>
            <a:pPr eaLnBrk="1" hangingPunct="1"/>
            <a:r>
              <a:rPr lang="en-US" dirty="0" smtClean="0"/>
              <a:t>OpenGL and WebGL</a:t>
            </a:r>
          </a:p>
        </p:txBody>
      </p:sp>
      <p:sp>
        <p:nvSpPr>
          <p:cNvPr id="21513" name="Text Box 6"/>
          <p:cNvSpPr txBox="1">
            <a:spLocks noChangeArrowheads="1"/>
          </p:cNvSpPr>
          <p:nvPr/>
        </p:nvSpPr>
        <p:spPr bwMode="auto">
          <a:xfrm>
            <a:off x="0" y="6229350"/>
            <a:ext cx="9144000" cy="4000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000" i="1"/>
              <a:t>Not to scale</a:t>
            </a:r>
          </a:p>
        </p:txBody>
      </p:sp>
      <p:pic>
        <p:nvPicPr>
          <p:cNvPr id="21514" name="Picture 6" descr="opengl_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48500" y="1447800"/>
            <a:ext cx="2095500" cy="9239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1515" name="Picture 2" descr="https://encrypted-tbn1.google.com/images?q=tbn:ANd9GcRDTI_7tWE7YGfnPhhNUbKg77Xrw8oiEcZNpSM5UWTLLbG6J7LEn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50100" y="2543175"/>
            <a:ext cx="1863725" cy="9620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Doarama</a:t>
            </a:r>
            <a:endParaRPr lang="en-US"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8578" y="1981200"/>
            <a:ext cx="8406845" cy="3538538"/>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5" name="TextBox 3"/>
          <p:cNvSpPr txBox="1">
            <a:spLocks noChangeArrowheads="1"/>
          </p:cNvSpPr>
          <p:nvPr/>
        </p:nvSpPr>
        <p:spPr bwMode="auto">
          <a:xfrm>
            <a:off x="3177997" y="5638800"/>
            <a:ext cx="2788007"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dirty="0">
                <a:hlinkClick r:id="rId3"/>
              </a:rPr>
              <a:t>http://www.doarama.com/</a:t>
            </a:r>
            <a:endParaRPr lang="en-US" dirty="0"/>
          </a:p>
        </p:txBody>
      </p:sp>
    </p:spTree>
    <p:extLst>
      <p:ext uri="{BB962C8B-B14F-4D97-AF65-F5344CB8AC3E}">
        <p14:creationId xmlns:p14="http://schemas.microsoft.com/office/powerpoint/2010/main" val="10147774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lstStyle/>
          <a:p>
            <a:pPr eaLnBrk="1" hangingPunct="1"/>
            <a:r>
              <a:rPr lang="en-US" dirty="0"/>
              <a:t>Turbulenz</a:t>
            </a:r>
            <a:endParaRPr lang="en-US" dirty="0" smtClean="0"/>
          </a:p>
        </p:txBody>
      </p:sp>
      <p:sp>
        <p:nvSpPr>
          <p:cNvPr id="24580" name="TextBox 3"/>
          <p:cNvSpPr txBox="1">
            <a:spLocks noChangeArrowheads="1"/>
          </p:cNvSpPr>
          <p:nvPr/>
        </p:nvSpPr>
        <p:spPr bwMode="auto">
          <a:xfrm>
            <a:off x="1997129" y="5850493"/>
            <a:ext cx="5166864"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dirty="0">
                <a:hlinkClick r:id="rId3"/>
              </a:rPr>
              <a:t>http://</a:t>
            </a:r>
            <a:r>
              <a:rPr lang="en-US" dirty="0" smtClean="0">
                <a:hlinkClick r:id="rId3"/>
              </a:rPr>
              <a:t>www.youtube.com/watch?v=AJg_BmY9-8o</a:t>
            </a:r>
            <a:endParaRPr lang="en-US" dirty="0"/>
          </a:p>
        </p:txBody>
      </p:sp>
      <p:pic>
        <p:nvPicPr>
          <p:cNvPr id="1024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5913" y="2362200"/>
            <a:ext cx="5972175" cy="33242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399873312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Unreal 3</a:t>
            </a:r>
            <a:endParaRPr lang="en-US" dirty="0"/>
          </a:p>
        </p:txBody>
      </p:sp>
      <p:sp>
        <p:nvSpPr>
          <p:cNvPr id="4" name="TextBox 3"/>
          <p:cNvSpPr txBox="1">
            <a:spLocks noChangeArrowheads="1"/>
          </p:cNvSpPr>
          <p:nvPr/>
        </p:nvSpPr>
        <p:spPr bwMode="auto">
          <a:xfrm>
            <a:off x="194840" y="4724400"/>
            <a:ext cx="8754320"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sz="1400" dirty="0">
                <a:hlinkClick r:id="rId2"/>
              </a:rPr>
              <a:t>https://blog.mozilla.org/blog/2013/03/27/mozilla-is-unlocking-the-power-of-the-web-as-a-platform-for-gaming/</a:t>
            </a:r>
            <a:endParaRPr lang="en-US" sz="1400" dirty="0"/>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7413" y="2328863"/>
            <a:ext cx="4829175" cy="2200275"/>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val="25328229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pPr eaLnBrk="1" hangingPunct="1"/>
            <a:r>
              <a:rPr lang="en-US" dirty="0"/>
              <a:t>Course Topics</a:t>
            </a:r>
            <a:endParaRPr lang="en-US" dirty="0" smtClean="0"/>
          </a:p>
        </p:txBody>
      </p:sp>
      <p:sp>
        <p:nvSpPr>
          <p:cNvPr id="7" name="TextBox 6"/>
          <p:cNvSpPr txBox="1"/>
          <p:nvPr/>
        </p:nvSpPr>
        <p:spPr>
          <a:xfrm>
            <a:off x="4762500" y="3759200"/>
            <a:ext cx="2209800" cy="1816100"/>
          </a:xfrm>
          <a:prstGeom prst="rect">
            <a:avLst/>
          </a:prstGeom>
          <a:solidFill>
            <a:schemeClr val="accent6">
              <a:lumMod val="60000"/>
              <a:lumOff val="40000"/>
            </a:schemeClr>
          </a:solidFill>
          <a:ln>
            <a:solidFill>
              <a:schemeClr val="tx1"/>
            </a:solidFill>
          </a:ln>
        </p:spPr>
        <p:txBody>
          <a:bodyPr>
            <a:spAutoFit/>
          </a:bodyPr>
          <a:lstStyle/>
          <a:p>
            <a:pPr algn="ctr">
              <a:defRPr/>
            </a:pPr>
            <a:r>
              <a:rPr lang="en-US" sz="1600" dirty="0"/>
              <a:t>Real-Time Rendering</a:t>
            </a:r>
          </a:p>
          <a:p>
            <a:pPr algn="ctr">
              <a:defRPr/>
            </a:pPr>
            <a:endParaRPr lang="en-US" sz="1600" dirty="0"/>
          </a:p>
          <a:p>
            <a:pPr algn="ctr">
              <a:defRPr/>
            </a:pPr>
            <a:endParaRPr lang="en-US" sz="1600" dirty="0"/>
          </a:p>
          <a:p>
            <a:pPr algn="ctr">
              <a:defRPr/>
            </a:pPr>
            <a:endParaRPr lang="en-US" sz="1600" dirty="0"/>
          </a:p>
          <a:p>
            <a:pPr algn="ctr">
              <a:defRPr/>
            </a:pPr>
            <a:endParaRPr lang="en-US" sz="1600" dirty="0"/>
          </a:p>
          <a:p>
            <a:pPr algn="ctr">
              <a:defRPr/>
            </a:pPr>
            <a:endParaRPr lang="en-US" sz="1600" dirty="0"/>
          </a:p>
          <a:p>
            <a:pPr algn="ctr">
              <a:defRPr/>
            </a:pPr>
            <a:endParaRPr lang="en-US" sz="1600" dirty="0"/>
          </a:p>
        </p:txBody>
      </p:sp>
      <p:sp>
        <p:nvSpPr>
          <p:cNvPr id="10" name="TextBox 9"/>
          <p:cNvSpPr txBox="1"/>
          <p:nvPr/>
        </p:nvSpPr>
        <p:spPr>
          <a:xfrm>
            <a:off x="4762500" y="4343400"/>
            <a:ext cx="2057400" cy="1323975"/>
          </a:xfrm>
          <a:prstGeom prst="rect">
            <a:avLst/>
          </a:prstGeom>
          <a:solidFill>
            <a:schemeClr val="tx1">
              <a:lumMod val="50000"/>
              <a:lumOff val="50000"/>
            </a:schemeClr>
          </a:solidFill>
          <a:ln>
            <a:solidFill>
              <a:schemeClr val="tx1"/>
            </a:solidFill>
          </a:ln>
        </p:spPr>
        <p:txBody>
          <a:bodyPr>
            <a:spAutoFit/>
          </a:bodyPr>
          <a:lstStyle/>
          <a:p>
            <a:pPr algn="ctr">
              <a:defRPr/>
            </a:pPr>
            <a:r>
              <a:rPr lang="en-US" sz="1600" dirty="0"/>
              <a:t>OpenGL / WebGL</a:t>
            </a:r>
          </a:p>
          <a:p>
            <a:pPr algn="ctr">
              <a:defRPr/>
            </a:pPr>
            <a:endParaRPr lang="en-US" sz="1600" dirty="0"/>
          </a:p>
          <a:p>
            <a:pPr algn="ctr">
              <a:defRPr/>
            </a:pPr>
            <a:endParaRPr lang="en-US" sz="1600" dirty="0"/>
          </a:p>
          <a:p>
            <a:pPr algn="ctr">
              <a:defRPr/>
            </a:pPr>
            <a:endParaRPr lang="en-US" sz="1600" dirty="0"/>
          </a:p>
          <a:p>
            <a:pPr algn="ctr">
              <a:defRPr/>
            </a:pPr>
            <a:endParaRPr lang="en-US" sz="1600" dirty="0"/>
          </a:p>
        </p:txBody>
      </p:sp>
      <p:sp>
        <p:nvSpPr>
          <p:cNvPr id="23557" name="TextBox 10"/>
          <p:cNvSpPr txBox="1">
            <a:spLocks noChangeArrowheads="1"/>
          </p:cNvSpPr>
          <p:nvPr/>
        </p:nvSpPr>
        <p:spPr bwMode="auto">
          <a:xfrm>
            <a:off x="4756150" y="5029200"/>
            <a:ext cx="1911350" cy="584200"/>
          </a:xfrm>
          <a:prstGeom prst="rect">
            <a:avLst/>
          </a:prstGeom>
          <a:solidFill>
            <a:srgbClr val="FF3300"/>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1600"/>
              <a:t>Graphics Pipeline</a:t>
            </a:r>
          </a:p>
          <a:p>
            <a:pPr algn="ctr"/>
            <a:endParaRPr lang="en-US" sz="1600"/>
          </a:p>
        </p:txBody>
      </p:sp>
      <p:sp>
        <p:nvSpPr>
          <p:cNvPr id="23558" name="TextBox 5"/>
          <p:cNvSpPr txBox="1">
            <a:spLocks noChangeArrowheads="1"/>
          </p:cNvSpPr>
          <p:nvPr/>
        </p:nvSpPr>
        <p:spPr bwMode="auto">
          <a:xfrm>
            <a:off x="2019300" y="3905250"/>
            <a:ext cx="2736850" cy="1938338"/>
          </a:xfrm>
          <a:prstGeom prst="rect">
            <a:avLst/>
          </a:prstGeom>
          <a:solidFill>
            <a:srgbClr val="FFC000"/>
          </a:solidFill>
          <a:ln w="9525">
            <a:solidFill>
              <a:schemeClr val="tx1"/>
            </a:solidFill>
            <a:miter lim="800000"/>
            <a:headEnd/>
            <a:tailEnd/>
          </a:ln>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Parallel Algorithms</a:t>
            </a:r>
          </a:p>
          <a:p>
            <a:pPr algn="ctr"/>
            <a:endParaRPr lang="en-US" sz="2400"/>
          </a:p>
          <a:p>
            <a:pPr algn="ctr"/>
            <a:endParaRPr lang="en-US" sz="2400"/>
          </a:p>
          <a:p>
            <a:pPr algn="ctr"/>
            <a:r>
              <a:rPr lang="en-US" sz="2400"/>
              <a:t/>
            </a:r>
            <a:br>
              <a:rPr lang="en-US" sz="2400"/>
            </a:br>
            <a:endParaRPr lang="en-US" sz="2400"/>
          </a:p>
        </p:txBody>
      </p:sp>
      <p:sp>
        <p:nvSpPr>
          <p:cNvPr id="23559" name="TextBox 4"/>
          <p:cNvSpPr txBox="1">
            <a:spLocks noChangeArrowheads="1"/>
          </p:cNvSpPr>
          <p:nvPr/>
        </p:nvSpPr>
        <p:spPr bwMode="auto">
          <a:xfrm>
            <a:off x="2019300" y="4419600"/>
            <a:ext cx="2133600" cy="1200150"/>
          </a:xfrm>
          <a:prstGeom prst="rect">
            <a:avLst/>
          </a:prstGeom>
          <a:solidFill>
            <a:srgbClr val="00B0F0"/>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CUDA</a:t>
            </a:r>
          </a:p>
          <a:p>
            <a:pPr algn="ctr"/>
            <a:endParaRPr lang="en-US" sz="2400"/>
          </a:p>
          <a:p>
            <a:pPr algn="ctr"/>
            <a:endParaRPr lang="en-US" sz="2400"/>
          </a:p>
        </p:txBody>
      </p:sp>
      <p:sp>
        <p:nvSpPr>
          <p:cNvPr id="23560" name="TextBox 3"/>
          <p:cNvSpPr txBox="1">
            <a:spLocks noChangeArrowheads="1"/>
          </p:cNvSpPr>
          <p:nvPr/>
        </p:nvSpPr>
        <p:spPr bwMode="auto">
          <a:xfrm>
            <a:off x="2019300" y="5557838"/>
            <a:ext cx="5105400" cy="461962"/>
          </a:xfrm>
          <a:prstGeom prst="rect">
            <a:avLst/>
          </a:prstGeom>
          <a:solidFill>
            <a:srgbClr val="92D050"/>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GPU Architecture</a:t>
            </a:r>
          </a:p>
        </p:txBody>
      </p:sp>
      <p:sp>
        <p:nvSpPr>
          <p:cNvPr id="23561" name="Content Placeholder 2"/>
          <p:cNvSpPr>
            <a:spLocks noGrp="1"/>
          </p:cNvSpPr>
          <p:nvPr>
            <p:ph idx="1"/>
          </p:nvPr>
        </p:nvSpPr>
        <p:spPr>
          <a:xfrm>
            <a:off x="457200" y="1981200"/>
            <a:ext cx="8229600" cy="533400"/>
          </a:xfrm>
        </p:spPr>
        <p:txBody>
          <a:bodyPr/>
          <a:lstStyle/>
          <a:p>
            <a:pPr eaLnBrk="1" hangingPunct="1"/>
            <a:r>
              <a:rPr lang="en-US" smtClean="0"/>
              <a:t>Real-Time Rendering</a:t>
            </a:r>
          </a:p>
        </p:txBody>
      </p:sp>
      <p:sp>
        <p:nvSpPr>
          <p:cNvPr id="23562" name="Text Box 6"/>
          <p:cNvSpPr txBox="1">
            <a:spLocks noChangeArrowheads="1"/>
          </p:cNvSpPr>
          <p:nvPr/>
        </p:nvSpPr>
        <p:spPr bwMode="auto">
          <a:xfrm>
            <a:off x="0" y="6229350"/>
            <a:ext cx="9144000" cy="4000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000" i="1"/>
              <a:t>Not to scale</a:t>
            </a: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lstStyle/>
          <a:p>
            <a:pPr eaLnBrk="1" hangingPunct="1"/>
            <a:r>
              <a:rPr lang="en-US" dirty="0" smtClean="0"/>
              <a:t>AMD Toyshop Demo</a:t>
            </a:r>
          </a:p>
        </p:txBody>
      </p:sp>
      <p:sp>
        <p:nvSpPr>
          <p:cNvPr id="24580" name="TextBox 3"/>
          <p:cNvSpPr txBox="1">
            <a:spLocks noChangeArrowheads="1"/>
          </p:cNvSpPr>
          <p:nvPr/>
        </p:nvSpPr>
        <p:spPr bwMode="auto">
          <a:xfrm>
            <a:off x="1997129" y="6096000"/>
            <a:ext cx="5149743"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dirty="0">
                <a:hlinkClick r:id="rId3"/>
              </a:rPr>
              <a:t>http://www.youtube.com/watch?v=LtxvpS5AYHQ</a:t>
            </a:r>
            <a:endParaRPr lang="en-US" dirty="0"/>
          </a:p>
        </p:txBody>
      </p:sp>
      <p:pic>
        <p:nvPicPr>
          <p:cNvPr id="819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52575" y="2628900"/>
            <a:ext cx="6038850" cy="33909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AMD Leo Demo</a:t>
            </a:r>
            <a:endParaRPr lang="en-US" dirty="0"/>
          </a:p>
        </p:txBody>
      </p:sp>
      <p:sp>
        <p:nvSpPr>
          <p:cNvPr id="3" name="Content Placeholder 2"/>
          <p:cNvSpPr>
            <a:spLocks noGrp="1"/>
          </p:cNvSpPr>
          <p:nvPr>
            <p:ph idx="1"/>
          </p:nvPr>
        </p:nvSpPr>
        <p:spPr/>
        <p:txBody>
          <a:bodyPr/>
          <a:lstStyle/>
          <a:p>
            <a:endParaRPr lang="en-US"/>
          </a:p>
        </p:txBody>
      </p:sp>
      <p:pic>
        <p:nvPicPr>
          <p:cNvPr id="921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6863" y="2686050"/>
            <a:ext cx="6010275" cy="34099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5" name="TextBox 3"/>
          <p:cNvSpPr txBox="1">
            <a:spLocks noChangeArrowheads="1"/>
          </p:cNvSpPr>
          <p:nvPr/>
        </p:nvSpPr>
        <p:spPr bwMode="auto">
          <a:xfrm>
            <a:off x="1997129" y="6096000"/>
            <a:ext cx="5243808"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dirty="0">
                <a:hlinkClick r:id="rId4"/>
              </a:rPr>
              <a:t>http://www.youtube.com/watch?v=zYweEn6DFcU</a:t>
            </a:r>
            <a:endParaRPr lang="en-US" dirty="0"/>
          </a:p>
        </p:txBody>
      </p:sp>
    </p:spTree>
    <p:extLst>
      <p:ext uri="{BB962C8B-B14F-4D97-AF65-F5344CB8AC3E}">
        <p14:creationId xmlns:p14="http://schemas.microsoft.com/office/powerpoint/2010/main" val="35144011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p:cNvSpPr>
          <p:nvPr>
            <p:ph type="title"/>
          </p:nvPr>
        </p:nvSpPr>
        <p:spPr/>
        <p:txBody>
          <a:bodyPr/>
          <a:lstStyle/>
          <a:p>
            <a:pPr eaLnBrk="1" hangingPunct="1"/>
            <a:r>
              <a:rPr lang="en-US" dirty="0"/>
              <a:t>GPU Compute + </a:t>
            </a:r>
            <a:r>
              <a:rPr lang="en-US" dirty="0" smtClean="0"/>
              <a:t>Rendering</a:t>
            </a:r>
            <a:endParaRPr lang="en-US" dirty="0"/>
          </a:p>
        </p:txBody>
      </p:sp>
      <p:sp>
        <p:nvSpPr>
          <p:cNvPr id="25603" name="Content Placeholder 2"/>
          <p:cNvSpPr>
            <a:spLocks noGrp="1"/>
          </p:cNvSpPr>
          <p:nvPr>
            <p:ph idx="1"/>
          </p:nvPr>
        </p:nvSpPr>
        <p:spPr/>
        <p:txBody>
          <a:bodyPr/>
          <a:lstStyle/>
          <a:p>
            <a:pPr eaLnBrk="1" hangingPunct="1"/>
            <a:endParaRPr lang="en-US" dirty="0" smtClean="0"/>
          </a:p>
        </p:txBody>
      </p:sp>
      <p:pic>
        <p:nvPicPr>
          <p:cNvPr id="2560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100" y="2667000"/>
            <a:ext cx="6019800" cy="33432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25605" name="TextBox 3"/>
          <p:cNvSpPr txBox="1">
            <a:spLocks noChangeArrowheads="1"/>
          </p:cNvSpPr>
          <p:nvPr/>
        </p:nvSpPr>
        <p:spPr bwMode="auto">
          <a:xfrm>
            <a:off x="1427163" y="6096000"/>
            <a:ext cx="6289675" cy="3698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dirty="0">
                <a:hlinkClick r:id="rId4"/>
              </a:rPr>
              <a:t>http://www.nvidia.com/object/GTX_400_games_demos.html</a:t>
            </a:r>
            <a:endParaRPr lang="en-US"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lstStyle/>
          <a:p>
            <a:pPr eaLnBrk="1" hangingPunct="1"/>
            <a:r>
              <a:rPr lang="en-US" dirty="0"/>
              <a:t>Course Topics</a:t>
            </a:r>
            <a:endParaRPr lang="en-US" dirty="0" smtClean="0"/>
          </a:p>
        </p:txBody>
      </p:sp>
      <p:sp>
        <p:nvSpPr>
          <p:cNvPr id="26627" name="TextBox 12"/>
          <p:cNvSpPr txBox="1">
            <a:spLocks noChangeArrowheads="1"/>
          </p:cNvSpPr>
          <p:nvPr/>
        </p:nvSpPr>
        <p:spPr bwMode="auto">
          <a:xfrm>
            <a:off x="4786313" y="3143250"/>
            <a:ext cx="2338387" cy="2678113"/>
          </a:xfrm>
          <a:prstGeom prst="rect">
            <a:avLst/>
          </a:prstGeom>
          <a:solidFill>
            <a:srgbClr val="9966FF"/>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Mobile</a:t>
            </a:r>
          </a:p>
          <a:p>
            <a:pPr algn="ctr"/>
            <a:endParaRPr lang="en-US" sz="2400"/>
          </a:p>
          <a:p>
            <a:pPr algn="ctr"/>
            <a:endParaRPr lang="en-US" sz="2400"/>
          </a:p>
          <a:p>
            <a:pPr algn="ctr"/>
            <a:endParaRPr lang="en-US" sz="2400"/>
          </a:p>
          <a:p>
            <a:pPr algn="ctr"/>
            <a:endParaRPr lang="en-US" sz="2400"/>
          </a:p>
          <a:p>
            <a:pPr algn="ctr"/>
            <a:r>
              <a:rPr lang="en-US" sz="2400"/>
              <a:t/>
            </a:r>
            <a:br>
              <a:rPr lang="en-US" sz="2400"/>
            </a:br>
            <a:endParaRPr lang="en-US" sz="2400"/>
          </a:p>
        </p:txBody>
      </p:sp>
      <p:sp>
        <p:nvSpPr>
          <p:cNvPr id="7" name="TextBox 6"/>
          <p:cNvSpPr txBox="1"/>
          <p:nvPr/>
        </p:nvSpPr>
        <p:spPr>
          <a:xfrm>
            <a:off x="4762500" y="3759200"/>
            <a:ext cx="2209800" cy="1816100"/>
          </a:xfrm>
          <a:prstGeom prst="rect">
            <a:avLst/>
          </a:prstGeom>
          <a:solidFill>
            <a:schemeClr val="accent6">
              <a:lumMod val="60000"/>
              <a:lumOff val="40000"/>
            </a:schemeClr>
          </a:solidFill>
          <a:ln>
            <a:solidFill>
              <a:schemeClr val="tx1"/>
            </a:solidFill>
          </a:ln>
        </p:spPr>
        <p:txBody>
          <a:bodyPr>
            <a:spAutoFit/>
          </a:bodyPr>
          <a:lstStyle/>
          <a:p>
            <a:pPr algn="ctr">
              <a:defRPr/>
            </a:pPr>
            <a:r>
              <a:rPr lang="en-US" sz="1600" dirty="0"/>
              <a:t>Real-Time Rendering</a:t>
            </a:r>
          </a:p>
          <a:p>
            <a:pPr algn="ctr">
              <a:defRPr/>
            </a:pPr>
            <a:endParaRPr lang="en-US" sz="1600" dirty="0"/>
          </a:p>
          <a:p>
            <a:pPr algn="ctr">
              <a:defRPr/>
            </a:pPr>
            <a:endParaRPr lang="en-US" sz="1600" dirty="0"/>
          </a:p>
          <a:p>
            <a:pPr algn="ctr">
              <a:defRPr/>
            </a:pPr>
            <a:endParaRPr lang="en-US" sz="1600" dirty="0"/>
          </a:p>
          <a:p>
            <a:pPr algn="ctr">
              <a:defRPr/>
            </a:pPr>
            <a:endParaRPr lang="en-US" sz="1600" dirty="0"/>
          </a:p>
          <a:p>
            <a:pPr algn="ctr">
              <a:defRPr/>
            </a:pPr>
            <a:endParaRPr lang="en-US" sz="1600" dirty="0"/>
          </a:p>
          <a:p>
            <a:pPr algn="ctr">
              <a:defRPr/>
            </a:pPr>
            <a:endParaRPr lang="en-US" sz="1600" dirty="0"/>
          </a:p>
        </p:txBody>
      </p:sp>
      <p:sp>
        <p:nvSpPr>
          <p:cNvPr id="10" name="TextBox 9"/>
          <p:cNvSpPr txBox="1"/>
          <p:nvPr/>
        </p:nvSpPr>
        <p:spPr>
          <a:xfrm>
            <a:off x="4762500" y="4343400"/>
            <a:ext cx="2057400" cy="1323975"/>
          </a:xfrm>
          <a:prstGeom prst="rect">
            <a:avLst/>
          </a:prstGeom>
          <a:solidFill>
            <a:schemeClr val="tx1">
              <a:lumMod val="50000"/>
              <a:lumOff val="50000"/>
            </a:schemeClr>
          </a:solidFill>
          <a:ln>
            <a:solidFill>
              <a:schemeClr val="tx1"/>
            </a:solidFill>
          </a:ln>
        </p:spPr>
        <p:txBody>
          <a:bodyPr>
            <a:spAutoFit/>
          </a:bodyPr>
          <a:lstStyle/>
          <a:p>
            <a:pPr algn="ctr">
              <a:defRPr/>
            </a:pPr>
            <a:r>
              <a:rPr lang="en-US" sz="1600" dirty="0"/>
              <a:t>OpenGL / WebGL</a:t>
            </a:r>
          </a:p>
          <a:p>
            <a:pPr algn="ctr">
              <a:defRPr/>
            </a:pPr>
            <a:endParaRPr lang="en-US" sz="1600" dirty="0"/>
          </a:p>
          <a:p>
            <a:pPr algn="ctr">
              <a:defRPr/>
            </a:pPr>
            <a:endParaRPr lang="en-US" sz="1600" dirty="0"/>
          </a:p>
          <a:p>
            <a:pPr algn="ctr">
              <a:defRPr/>
            </a:pPr>
            <a:endParaRPr lang="en-US" sz="1600" dirty="0"/>
          </a:p>
          <a:p>
            <a:pPr algn="ctr">
              <a:defRPr/>
            </a:pPr>
            <a:endParaRPr lang="en-US" sz="1600" dirty="0"/>
          </a:p>
        </p:txBody>
      </p:sp>
      <p:sp>
        <p:nvSpPr>
          <p:cNvPr id="26630" name="TextBox 10"/>
          <p:cNvSpPr txBox="1">
            <a:spLocks noChangeArrowheads="1"/>
          </p:cNvSpPr>
          <p:nvPr/>
        </p:nvSpPr>
        <p:spPr bwMode="auto">
          <a:xfrm>
            <a:off x="4756150" y="5029200"/>
            <a:ext cx="1911350" cy="584200"/>
          </a:xfrm>
          <a:prstGeom prst="rect">
            <a:avLst/>
          </a:prstGeom>
          <a:solidFill>
            <a:srgbClr val="FF3300"/>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1600"/>
              <a:t>Graphics Pipeline</a:t>
            </a:r>
          </a:p>
          <a:p>
            <a:pPr algn="ctr"/>
            <a:endParaRPr lang="en-US" sz="1600"/>
          </a:p>
        </p:txBody>
      </p:sp>
      <p:sp>
        <p:nvSpPr>
          <p:cNvPr id="26631" name="TextBox 5"/>
          <p:cNvSpPr txBox="1">
            <a:spLocks noChangeArrowheads="1"/>
          </p:cNvSpPr>
          <p:nvPr/>
        </p:nvSpPr>
        <p:spPr bwMode="auto">
          <a:xfrm>
            <a:off x="2019300" y="3905250"/>
            <a:ext cx="2736850" cy="1938338"/>
          </a:xfrm>
          <a:prstGeom prst="rect">
            <a:avLst/>
          </a:prstGeom>
          <a:solidFill>
            <a:srgbClr val="FFC000"/>
          </a:solidFill>
          <a:ln w="9525">
            <a:solidFill>
              <a:schemeClr val="tx1"/>
            </a:solidFill>
            <a:miter lim="800000"/>
            <a:headEnd/>
            <a:tailEnd/>
          </a:ln>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Parallel Algorithms</a:t>
            </a:r>
          </a:p>
          <a:p>
            <a:pPr algn="ctr"/>
            <a:endParaRPr lang="en-US" sz="2400"/>
          </a:p>
          <a:p>
            <a:pPr algn="ctr"/>
            <a:endParaRPr lang="en-US" sz="2400"/>
          </a:p>
          <a:p>
            <a:pPr algn="ctr"/>
            <a:r>
              <a:rPr lang="en-US" sz="2400"/>
              <a:t/>
            </a:r>
            <a:br>
              <a:rPr lang="en-US" sz="2400"/>
            </a:br>
            <a:endParaRPr lang="en-US" sz="2400"/>
          </a:p>
        </p:txBody>
      </p:sp>
      <p:sp>
        <p:nvSpPr>
          <p:cNvPr id="26632" name="TextBox 4"/>
          <p:cNvSpPr txBox="1">
            <a:spLocks noChangeArrowheads="1"/>
          </p:cNvSpPr>
          <p:nvPr/>
        </p:nvSpPr>
        <p:spPr bwMode="auto">
          <a:xfrm>
            <a:off x="2019300" y="4419600"/>
            <a:ext cx="2133600" cy="1200150"/>
          </a:xfrm>
          <a:prstGeom prst="rect">
            <a:avLst/>
          </a:prstGeom>
          <a:solidFill>
            <a:srgbClr val="00B0F0"/>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CUDA</a:t>
            </a:r>
          </a:p>
          <a:p>
            <a:pPr algn="ctr"/>
            <a:endParaRPr lang="en-US" sz="2400"/>
          </a:p>
          <a:p>
            <a:pPr algn="ctr"/>
            <a:endParaRPr lang="en-US" sz="2400"/>
          </a:p>
        </p:txBody>
      </p:sp>
      <p:sp>
        <p:nvSpPr>
          <p:cNvPr id="26633" name="TextBox 3"/>
          <p:cNvSpPr txBox="1">
            <a:spLocks noChangeArrowheads="1"/>
          </p:cNvSpPr>
          <p:nvPr/>
        </p:nvSpPr>
        <p:spPr bwMode="auto">
          <a:xfrm>
            <a:off x="2019300" y="5557838"/>
            <a:ext cx="5105400" cy="461962"/>
          </a:xfrm>
          <a:prstGeom prst="rect">
            <a:avLst/>
          </a:prstGeom>
          <a:solidFill>
            <a:srgbClr val="92D050"/>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GPU Architecture</a:t>
            </a:r>
          </a:p>
        </p:txBody>
      </p:sp>
      <p:sp>
        <p:nvSpPr>
          <p:cNvPr id="26634" name="Content Placeholder 2"/>
          <p:cNvSpPr>
            <a:spLocks noGrp="1"/>
          </p:cNvSpPr>
          <p:nvPr>
            <p:ph idx="1"/>
          </p:nvPr>
        </p:nvSpPr>
        <p:spPr>
          <a:xfrm>
            <a:off x="457200" y="1981200"/>
            <a:ext cx="8229600" cy="533400"/>
          </a:xfrm>
        </p:spPr>
        <p:txBody>
          <a:bodyPr/>
          <a:lstStyle/>
          <a:p>
            <a:pPr eaLnBrk="1" hangingPunct="1"/>
            <a:r>
              <a:rPr lang="en-US" dirty="0" smtClean="0"/>
              <a:t>Mobile</a:t>
            </a:r>
          </a:p>
        </p:txBody>
      </p:sp>
      <p:sp>
        <p:nvSpPr>
          <p:cNvPr id="26635" name="Text Box 6"/>
          <p:cNvSpPr txBox="1">
            <a:spLocks noChangeArrowheads="1"/>
          </p:cNvSpPr>
          <p:nvPr/>
        </p:nvSpPr>
        <p:spPr bwMode="auto">
          <a:xfrm>
            <a:off x="0" y="6229350"/>
            <a:ext cx="9144000" cy="4000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000" i="1"/>
              <a:t>Not to scale</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ws.assoc-amazon.com/widgets/q?_encoding=UTF8&amp;Format=_SL160_&amp;ASIN=1439893764&amp;MarketPlace=US&amp;ID=AsinImage&amp;WS=1&amp;tag=virtua06a-20&amp;ServiceVersion=2007082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98544" y="2915364"/>
            <a:ext cx="804862" cy="998279"/>
          </a:xfrm>
          <a:prstGeom prst="rect">
            <a:avLst/>
          </a:prstGeom>
          <a:noFill/>
          <a:extLst>
            <a:ext uri="{909E8E84-426E-40dd-AFC4-6F175D3DCCD1}">
              <a14:hiddenFill xmlns:a14="http://schemas.microsoft.com/office/drawing/2010/main" xmlns="">
                <a:solidFill>
                  <a:srgbClr val="FFFFFF"/>
                </a:solidFill>
              </a14:hiddenFill>
            </a:ext>
          </a:extLst>
        </p:spPr>
      </p:pic>
      <p:sp>
        <p:nvSpPr>
          <p:cNvPr id="5122" name="Rectangle 2"/>
          <p:cNvSpPr>
            <a:spLocks noGrp="1" noChangeArrowheads="1"/>
          </p:cNvSpPr>
          <p:nvPr>
            <p:ph type="title"/>
          </p:nvPr>
        </p:nvSpPr>
        <p:spPr/>
        <p:txBody>
          <a:bodyPr/>
          <a:lstStyle/>
          <a:p>
            <a:pPr eaLnBrk="1" hangingPunct="1"/>
            <a:r>
              <a:rPr lang="en-US" dirty="0" smtClean="0"/>
              <a:t>About Me</a:t>
            </a:r>
          </a:p>
        </p:txBody>
      </p:sp>
      <p:sp>
        <p:nvSpPr>
          <p:cNvPr id="2" name="Content Placeholder 1"/>
          <p:cNvSpPr>
            <a:spLocks noGrp="1"/>
          </p:cNvSpPr>
          <p:nvPr>
            <p:ph idx="1"/>
          </p:nvPr>
        </p:nvSpPr>
        <p:spPr>
          <a:xfrm>
            <a:off x="457200" y="1981200"/>
            <a:ext cx="8229600" cy="609600"/>
          </a:xfrm>
        </p:spPr>
        <p:txBody>
          <a:bodyPr/>
          <a:lstStyle/>
          <a:p>
            <a:pPr eaLnBrk="1" hangingPunct="1">
              <a:defRPr/>
            </a:pPr>
            <a:r>
              <a:rPr lang="en-US" dirty="0" smtClean="0"/>
              <a:t>Patrick Cozzi</a:t>
            </a:r>
          </a:p>
          <a:p>
            <a:pPr marL="0" indent="0" eaLnBrk="1" hangingPunct="1">
              <a:buFont typeface="Wingdings" pitchFamily="2" charset="2"/>
              <a:buNone/>
              <a:defRPr/>
            </a:pPr>
            <a:endParaRPr lang="en-US" dirty="0" smtClean="0"/>
          </a:p>
        </p:txBody>
      </p:sp>
      <p:sp>
        <p:nvSpPr>
          <p:cNvPr id="5124" name="Text Box 6"/>
          <p:cNvSpPr txBox="1">
            <a:spLocks noChangeArrowheads="1"/>
          </p:cNvSpPr>
          <p:nvPr/>
        </p:nvSpPr>
        <p:spPr bwMode="auto">
          <a:xfrm>
            <a:off x="0" y="6553200"/>
            <a:ext cx="9144000" cy="2762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a:r>
              <a:rPr lang="en-US" sz="1200" dirty="0" smtClean="0"/>
              <a:t>See </a:t>
            </a:r>
            <a:r>
              <a:rPr lang="en-US" sz="1200" dirty="0">
                <a:hlinkClick r:id="rId4"/>
              </a:rPr>
              <a:t>http://www.seas.upenn.edu/~pcozzi/</a:t>
            </a:r>
            <a:endParaRPr lang="en-US" sz="1200" dirty="0"/>
          </a:p>
        </p:txBody>
      </p:sp>
      <p:pic>
        <p:nvPicPr>
          <p:cNvPr id="5125" name="Picture 2" descr="http://img.hotbooksale.com/books/9781568817118/1/3D-Engine-Design-for-Virtual-Globes.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986240" y="2915364"/>
            <a:ext cx="854075" cy="1049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127" name="Picture 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9600" y="2982833"/>
            <a:ext cx="1098550" cy="9144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5128" name="Picture 6" descr="http://www.wikicollegiate.org/images/1/1c/Penn_Crest.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13301" y="5410200"/>
            <a:ext cx="801687" cy="9064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129" name="Picture 7"/>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09901" y="5553075"/>
            <a:ext cx="884237" cy="620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5130" name="Picture 8"/>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057400" y="4333875"/>
            <a:ext cx="1012825" cy="6715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5131" name="Picture 9"/>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197350" y="4267200"/>
            <a:ext cx="679450" cy="8048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5132" name="Picture 11"/>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614988" y="4365625"/>
            <a:ext cx="1547812" cy="6080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4" name="Picture 2" descr="Cesium"/>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266379" y="2926347"/>
            <a:ext cx="1075337" cy="1060192"/>
          </a:xfrm>
          <a:prstGeom prst="rect">
            <a:avLst/>
          </a:prstGeom>
          <a:noFill/>
          <a:extLst>
            <a:ext uri="{909E8E84-426E-40dd-AFC4-6F175D3DCCD1}">
              <a14:hiddenFill xmlns:a14="http://schemas.microsoft.com/office/drawing/2010/main" xmlns="">
                <a:solidFill>
                  <a:srgbClr val="FFFFFF"/>
                </a:solidFill>
              </a14:hiddenFill>
            </a:ext>
          </a:extLst>
        </p:spPr>
      </p:pic>
      <p:pic>
        <p:nvPicPr>
          <p:cNvPr id="2052" name="Picture 4" descr="Khronos"/>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3899945" y="2988260"/>
            <a:ext cx="1528066" cy="998279"/>
          </a:xfrm>
          <a:prstGeom prst="rect">
            <a:avLst/>
          </a:prstGeom>
          <a:noFill/>
          <a:extLst>
            <a:ext uri="{909E8E84-426E-40dd-AFC4-6F175D3DCCD1}">
              <a14:hiddenFill xmlns:a14="http://schemas.microsoft.com/office/drawing/2010/main" xmlns="">
                <a:solidFill>
                  <a:srgbClr val="FFFFFF"/>
                </a:solidFill>
              </a14:hiddenFill>
            </a:ext>
          </a:extLst>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lstStyle/>
          <a:p>
            <a:pPr eaLnBrk="1" hangingPunct="1"/>
            <a:r>
              <a:rPr lang="en-US" dirty="0"/>
              <a:t>Course Topics</a:t>
            </a:r>
            <a:endParaRPr lang="en-US" dirty="0" smtClean="0"/>
          </a:p>
        </p:txBody>
      </p:sp>
      <p:sp>
        <p:nvSpPr>
          <p:cNvPr id="27651" name="TextBox 3"/>
          <p:cNvSpPr txBox="1">
            <a:spLocks noChangeArrowheads="1"/>
          </p:cNvSpPr>
          <p:nvPr/>
        </p:nvSpPr>
        <p:spPr bwMode="auto">
          <a:xfrm>
            <a:off x="4786313" y="3143250"/>
            <a:ext cx="2338387" cy="2678113"/>
          </a:xfrm>
          <a:prstGeom prst="rect">
            <a:avLst/>
          </a:prstGeom>
          <a:solidFill>
            <a:srgbClr val="9966FF"/>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Mobile</a:t>
            </a:r>
          </a:p>
          <a:p>
            <a:pPr algn="ctr"/>
            <a:endParaRPr lang="en-US" sz="2400"/>
          </a:p>
          <a:p>
            <a:pPr algn="ctr"/>
            <a:endParaRPr lang="en-US" sz="2400"/>
          </a:p>
          <a:p>
            <a:pPr algn="ctr"/>
            <a:endParaRPr lang="en-US" sz="2400"/>
          </a:p>
          <a:p>
            <a:pPr algn="ctr"/>
            <a:endParaRPr lang="en-US" sz="2400"/>
          </a:p>
          <a:p>
            <a:pPr algn="ctr"/>
            <a:r>
              <a:rPr lang="en-US" sz="2400"/>
              <a:t/>
            </a:r>
            <a:br>
              <a:rPr lang="en-US" sz="2400"/>
            </a:br>
            <a:endParaRPr lang="en-US" sz="2400"/>
          </a:p>
        </p:txBody>
      </p:sp>
      <p:sp>
        <p:nvSpPr>
          <p:cNvPr id="5" name="TextBox 4"/>
          <p:cNvSpPr txBox="1"/>
          <p:nvPr/>
        </p:nvSpPr>
        <p:spPr>
          <a:xfrm>
            <a:off x="4762500" y="3759200"/>
            <a:ext cx="2209800" cy="1816100"/>
          </a:xfrm>
          <a:prstGeom prst="rect">
            <a:avLst/>
          </a:prstGeom>
          <a:solidFill>
            <a:schemeClr val="accent6">
              <a:lumMod val="60000"/>
              <a:lumOff val="40000"/>
            </a:schemeClr>
          </a:solidFill>
          <a:ln>
            <a:solidFill>
              <a:schemeClr val="tx1"/>
            </a:solidFill>
          </a:ln>
        </p:spPr>
        <p:txBody>
          <a:bodyPr>
            <a:spAutoFit/>
          </a:bodyPr>
          <a:lstStyle/>
          <a:p>
            <a:pPr algn="ctr">
              <a:defRPr/>
            </a:pPr>
            <a:r>
              <a:rPr lang="en-US" sz="1600" dirty="0"/>
              <a:t>Real-Time Rendering</a:t>
            </a:r>
          </a:p>
          <a:p>
            <a:pPr algn="ctr">
              <a:defRPr/>
            </a:pPr>
            <a:endParaRPr lang="en-US" sz="1600" dirty="0"/>
          </a:p>
          <a:p>
            <a:pPr algn="ctr">
              <a:defRPr/>
            </a:pPr>
            <a:endParaRPr lang="en-US" sz="1600" dirty="0"/>
          </a:p>
          <a:p>
            <a:pPr algn="ctr">
              <a:defRPr/>
            </a:pPr>
            <a:endParaRPr lang="en-US" sz="1600" dirty="0"/>
          </a:p>
          <a:p>
            <a:pPr algn="ctr">
              <a:defRPr/>
            </a:pPr>
            <a:endParaRPr lang="en-US" sz="1600" dirty="0"/>
          </a:p>
          <a:p>
            <a:pPr algn="ctr">
              <a:defRPr/>
            </a:pPr>
            <a:endParaRPr lang="en-US" sz="1600" dirty="0"/>
          </a:p>
          <a:p>
            <a:pPr algn="ctr">
              <a:defRPr/>
            </a:pPr>
            <a:endParaRPr lang="en-US" sz="1600" dirty="0"/>
          </a:p>
        </p:txBody>
      </p:sp>
      <p:sp>
        <p:nvSpPr>
          <p:cNvPr id="6" name="TextBox 5"/>
          <p:cNvSpPr txBox="1"/>
          <p:nvPr/>
        </p:nvSpPr>
        <p:spPr>
          <a:xfrm>
            <a:off x="4762500" y="4343400"/>
            <a:ext cx="2057400" cy="1323975"/>
          </a:xfrm>
          <a:prstGeom prst="rect">
            <a:avLst/>
          </a:prstGeom>
          <a:solidFill>
            <a:schemeClr val="tx1">
              <a:lumMod val="50000"/>
              <a:lumOff val="50000"/>
            </a:schemeClr>
          </a:solidFill>
          <a:ln>
            <a:solidFill>
              <a:schemeClr val="tx1"/>
            </a:solidFill>
          </a:ln>
        </p:spPr>
        <p:txBody>
          <a:bodyPr>
            <a:spAutoFit/>
          </a:bodyPr>
          <a:lstStyle/>
          <a:p>
            <a:pPr algn="ctr">
              <a:defRPr/>
            </a:pPr>
            <a:r>
              <a:rPr lang="en-US" sz="1600" dirty="0"/>
              <a:t>OpenGL / WebGL</a:t>
            </a:r>
          </a:p>
          <a:p>
            <a:pPr algn="ctr">
              <a:defRPr/>
            </a:pPr>
            <a:endParaRPr lang="en-US" sz="1600" dirty="0"/>
          </a:p>
          <a:p>
            <a:pPr algn="ctr">
              <a:defRPr/>
            </a:pPr>
            <a:endParaRPr lang="en-US" sz="1600" dirty="0"/>
          </a:p>
          <a:p>
            <a:pPr algn="ctr">
              <a:defRPr/>
            </a:pPr>
            <a:endParaRPr lang="en-US" sz="1600" dirty="0"/>
          </a:p>
          <a:p>
            <a:pPr algn="ctr">
              <a:defRPr/>
            </a:pPr>
            <a:endParaRPr lang="en-US" sz="1600" dirty="0"/>
          </a:p>
        </p:txBody>
      </p:sp>
      <p:sp>
        <p:nvSpPr>
          <p:cNvPr id="27654" name="TextBox 6"/>
          <p:cNvSpPr txBox="1">
            <a:spLocks noChangeArrowheads="1"/>
          </p:cNvSpPr>
          <p:nvPr/>
        </p:nvSpPr>
        <p:spPr bwMode="auto">
          <a:xfrm>
            <a:off x="4756150" y="5029200"/>
            <a:ext cx="1911350" cy="584200"/>
          </a:xfrm>
          <a:prstGeom prst="rect">
            <a:avLst/>
          </a:prstGeom>
          <a:solidFill>
            <a:srgbClr val="FF3300"/>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1600"/>
              <a:t>Graphics Pipeline</a:t>
            </a:r>
          </a:p>
          <a:p>
            <a:pPr algn="ctr"/>
            <a:endParaRPr lang="en-US" sz="1600"/>
          </a:p>
        </p:txBody>
      </p:sp>
      <p:sp>
        <p:nvSpPr>
          <p:cNvPr id="27655" name="TextBox 7"/>
          <p:cNvSpPr txBox="1">
            <a:spLocks noChangeArrowheads="1"/>
          </p:cNvSpPr>
          <p:nvPr/>
        </p:nvSpPr>
        <p:spPr bwMode="auto">
          <a:xfrm>
            <a:off x="2019300" y="3905250"/>
            <a:ext cx="2736850" cy="1938338"/>
          </a:xfrm>
          <a:prstGeom prst="rect">
            <a:avLst/>
          </a:prstGeom>
          <a:solidFill>
            <a:srgbClr val="FFC000"/>
          </a:solidFill>
          <a:ln w="9525">
            <a:solidFill>
              <a:schemeClr val="tx1"/>
            </a:solidFill>
            <a:miter lim="800000"/>
            <a:headEnd/>
            <a:tailEnd/>
          </a:ln>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Parallel Algorithms</a:t>
            </a:r>
          </a:p>
          <a:p>
            <a:pPr algn="ctr"/>
            <a:endParaRPr lang="en-US" sz="2400"/>
          </a:p>
          <a:p>
            <a:pPr algn="ctr"/>
            <a:endParaRPr lang="en-US" sz="2400"/>
          </a:p>
          <a:p>
            <a:pPr algn="ctr"/>
            <a:r>
              <a:rPr lang="en-US" sz="2400"/>
              <a:t/>
            </a:r>
            <a:br>
              <a:rPr lang="en-US" sz="2400"/>
            </a:br>
            <a:endParaRPr lang="en-US" sz="2400"/>
          </a:p>
        </p:txBody>
      </p:sp>
      <p:sp>
        <p:nvSpPr>
          <p:cNvPr id="27656" name="TextBox 8"/>
          <p:cNvSpPr txBox="1">
            <a:spLocks noChangeArrowheads="1"/>
          </p:cNvSpPr>
          <p:nvPr/>
        </p:nvSpPr>
        <p:spPr bwMode="auto">
          <a:xfrm>
            <a:off x="2019300" y="4419600"/>
            <a:ext cx="2133600" cy="1200150"/>
          </a:xfrm>
          <a:prstGeom prst="rect">
            <a:avLst/>
          </a:prstGeom>
          <a:solidFill>
            <a:srgbClr val="00B0F0"/>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CUDA</a:t>
            </a:r>
          </a:p>
          <a:p>
            <a:pPr algn="ctr"/>
            <a:endParaRPr lang="en-US" sz="2400"/>
          </a:p>
          <a:p>
            <a:pPr algn="ctr"/>
            <a:endParaRPr lang="en-US" sz="2400"/>
          </a:p>
        </p:txBody>
      </p:sp>
      <p:sp>
        <p:nvSpPr>
          <p:cNvPr id="27657" name="TextBox 9"/>
          <p:cNvSpPr txBox="1">
            <a:spLocks noChangeArrowheads="1"/>
          </p:cNvSpPr>
          <p:nvPr/>
        </p:nvSpPr>
        <p:spPr bwMode="auto">
          <a:xfrm>
            <a:off x="2019300" y="5557838"/>
            <a:ext cx="5105400" cy="461962"/>
          </a:xfrm>
          <a:prstGeom prst="rect">
            <a:avLst/>
          </a:prstGeom>
          <a:solidFill>
            <a:srgbClr val="92D050"/>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GPU Architecture</a:t>
            </a:r>
          </a:p>
        </p:txBody>
      </p:sp>
      <p:sp>
        <p:nvSpPr>
          <p:cNvPr id="27658" name="Text Box 6"/>
          <p:cNvSpPr txBox="1">
            <a:spLocks noChangeArrowheads="1"/>
          </p:cNvSpPr>
          <p:nvPr/>
        </p:nvSpPr>
        <p:spPr bwMode="auto">
          <a:xfrm>
            <a:off x="0" y="6229350"/>
            <a:ext cx="9144000" cy="4000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000" i="1"/>
              <a:t>To scale!</a:t>
            </a:r>
          </a:p>
        </p:txBody>
      </p:sp>
      <p:sp>
        <p:nvSpPr>
          <p:cNvPr id="27659" name="TextBox 11"/>
          <p:cNvSpPr txBox="1">
            <a:spLocks noChangeArrowheads="1"/>
          </p:cNvSpPr>
          <p:nvPr/>
        </p:nvSpPr>
        <p:spPr bwMode="auto">
          <a:xfrm>
            <a:off x="1768475" y="2233613"/>
            <a:ext cx="5699125" cy="3786187"/>
          </a:xfrm>
          <a:prstGeom prst="rect">
            <a:avLst/>
          </a:prstGeom>
          <a:solidFill>
            <a:srgbClr val="FFFF00">
              <a:alpha val="30196"/>
            </a:srgbClr>
          </a:solidFill>
          <a:ln w="9525">
            <a:solidFill>
              <a:schemeClr val="tx1"/>
            </a:solidFill>
            <a:miter lim="800000"/>
            <a:headEnd/>
            <a:tailEnd/>
          </a:ln>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2400"/>
              <a:t>Performance!</a:t>
            </a:r>
          </a:p>
          <a:p>
            <a:pPr algn="ctr"/>
            <a:endParaRPr lang="en-US" sz="2400"/>
          </a:p>
          <a:p>
            <a:pPr algn="ctr"/>
            <a:endParaRPr lang="en-US" sz="2400"/>
          </a:p>
          <a:p>
            <a:pPr algn="ctr"/>
            <a:endParaRPr lang="en-US" sz="2400"/>
          </a:p>
          <a:p>
            <a:pPr algn="ctr"/>
            <a:endParaRPr lang="en-US" sz="2400"/>
          </a:p>
          <a:p>
            <a:pPr algn="ctr"/>
            <a:endParaRPr lang="en-US" sz="2400"/>
          </a:p>
          <a:p>
            <a:pPr algn="ctr"/>
            <a:endParaRPr lang="en-US" sz="2400"/>
          </a:p>
          <a:p>
            <a:pPr algn="ctr"/>
            <a:endParaRPr lang="en-US" sz="2400"/>
          </a:p>
          <a:p>
            <a:pPr algn="ctr"/>
            <a:r>
              <a:rPr lang="en-US" sz="2400"/>
              <a:t/>
            </a:r>
            <a:br>
              <a:rPr lang="en-US" sz="2400"/>
            </a:br>
            <a:endParaRPr lang="en-US" sz="240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Course Topics</a:t>
            </a:r>
            <a:endParaRPr lang="en-US" dirty="0"/>
          </a:p>
        </p:txBody>
      </p:sp>
      <p:sp>
        <p:nvSpPr>
          <p:cNvPr id="3" name="Content Placeholder 2"/>
          <p:cNvSpPr>
            <a:spLocks noGrp="1"/>
          </p:cNvSpPr>
          <p:nvPr>
            <p:ph idx="1"/>
          </p:nvPr>
        </p:nvSpPr>
        <p:spPr/>
        <p:txBody>
          <a:bodyPr/>
          <a:lstStyle/>
          <a:p>
            <a:r>
              <a:rPr lang="en-US" dirty="0" smtClean="0"/>
              <a:t>Topics are as time permits</a:t>
            </a:r>
          </a:p>
          <a:p>
            <a:r>
              <a:rPr lang="en-US" dirty="0" smtClean="0"/>
              <a:t>We constantly adjust the schedule during the semester</a:t>
            </a:r>
            <a:endParaRPr lang="en-US" dirty="0"/>
          </a:p>
        </p:txBody>
      </p:sp>
    </p:spTree>
    <p:extLst>
      <p:ext uri="{BB962C8B-B14F-4D97-AF65-F5344CB8AC3E}">
        <p14:creationId xmlns:p14="http://schemas.microsoft.com/office/powerpoint/2010/main" val="2140204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Guest Lectures</a:t>
            </a:r>
            <a:endParaRPr lang="en-US" dirty="0"/>
          </a:p>
        </p:txBody>
      </p:sp>
      <p:sp>
        <p:nvSpPr>
          <p:cNvPr id="3" name="Content Placeholder 2"/>
          <p:cNvSpPr>
            <a:spLocks noGrp="1"/>
          </p:cNvSpPr>
          <p:nvPr>
            <p:ph idx="1"/>
          </p:nvPr>
        </p:nvSpPr>
        <p:spPr/>
        <p:txBody>
          <a:bodyPr/>
          <a:lstStyle/>
          <a:p>
            <a:r>
              <a:rPr lang="en-US" dirty="0"/>
              <a:t>Shehzan Mohammed</a:t>
            </a:r>
          </a:p>
          <a:p>
            <a:r>
              <a:rPr lang="en-US" dirty="0"/>
              <a:t>Liam Boone</a:t>
            </a:r>
          </a:p>
          <a:p>
            <a:r>
              <a:rPr lang="en-US" dirty="0" smtClean="0"/>
              <a:t>Tim </a:t>
            </a:r>
            <a:r>
              <a:rPr lang="en-US" dirty="0"/>
              <a:t>Kaldewey</a:t>
            </a:r>
          </a:p>
          <a:p>
            <a:r>
              <a:rPr lang="en-US" dirty="0" smtClean="0"/>
              <a:t>Ken Russell</a:t>
            </a:r>
          </a:p>
          <a:p>
            <a:r>
              <a:rPr lang="en-US" dirty="0" smtClean="0"/>
              <a:t>Sean Lilley</a:t>
            </a:r>
          </a:p>
          <a:p>
            <a:r>
              <a:rPr lang="en-US" dirty="0" smtClean="0"/>
              <a:t>Dave Breen</a:t>
            </a:r>
          </a:p>
          <a:p>
            <a:r>
              <a:rPr lang="en-US" dirty="0"/>
              <a:t>Nick Brancaccio</a:t>
            </a:r>
            <a:endParaRPr lang="en-US" dirty="0" smtClean="0"/>
          </a:p>
          <a:p>
            <a:r>
              <a:rPr lang="en-US" dirty="0" smtClean="0"/>
              <a:t>…</a:t>
            </a:r>
            <a:endParaRPr lang="en-US" dirty="0"/>
          </a:p>
        </p:txBody>
      </p:sp>
    </p:spTree>
    <p:extLst>
      <p:ext uri="{BB962C8B-B14F-4D97-AF65-F5344CB8AC3E}">
        <p14:creationId xmlns:p14="http://schemas.microsoft.com/office/powerpoint/2010/main" val="40766352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Tentative: Hackathon</a:t>
            </a:r>
            <a:endParaRPr lang="en-US" dirty="0"/>
          </a:p>
        </p:txBody>
      </p:sp>
      <p:sp>
        <p:nvSpPr>
          <p:cNvPr id="3" name="Content Placeholder 2"/>
          <p:cNvSpPr>
            <a:spLocks noGrp="1"/>
          </p:cNvSpPr>
          <p:nvPr>
            <p:ph idx="1"/>
          </p:nvPr>
        </p:nvSpPr>
        <p:spPr/>
        <p:txBody>
          <a:bodyPr/>
          <a:lstStyle/>
          <a:p>
            <a:r>
              <a:rPr lang="en-US" dirty="0" smtClean="0"/>
              <a:t>Cancel class, and code for prizes instead</a:t>
            </a:r>
            <a:endParaRPr lang="en-US" dirty="0"/>
          </a:p>
        </p:txBody>
      </p:sp>
      <p:pic>
        <p:nvPicPr>
          <p:cNvPr id="8194" name="Picture 2" descr="http://3.bp.blogspot.com/-p1aH3sPVwVY/ULoT-9czdlI/AAAAAAAABgU/aSOOd-NnXmw/s400/IMAG028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7000" y="3048000"/>
            <a:ext cx="3810000" cy="2276475"/>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31982877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 Profiling Lab</a:t>
            </a:r>
            <a:endParaRPr lang="en-US" dirty="0"/>
          </a:p>
        </p:txBody>
      </p:sp>
      <p:sp>
        <p:nvSpPr>
          <p:cNvPr id="3" name="Content Placeholder 2"/>
          <p:cNvSpPr>
            <a:spLocks noGrp="1"/>
          </p:cNvSpPr>
          <p:nvPr>
            <p:ph idx="1"/>
          </p:nvPr>
        </p:nvSpPr>
        <p:spPr/>
        <p:txBody>
          <a:bodyPr/>
          <a:lstStyle/>
          <a:p>
            <a:r>
              <a:rPr lang="en-US" dirty="0" smtClean="0"/>
              <a:t>Profile open-source </a:t>
            </a:r>
            <a:r>
              <a:rPr lang="en-US" dirty="0" err="1" smtClean="0"/>
              <a:t>WebGL</a:t>
            </a:r>
            <a:r>
              <a:rPr lang="en-US" dirty="0" smtClean="0"/>
              <a:t> apps</a:t>
            </a:r>
            <a:endParaRPr lang="en-US" dirty="0"/>
          </a:p>
        </p:txBody>
      </p:sp>
      <p:pic>
        <p:nvPicPr>
          <p:cNvPr id="5122" name="Picture 2" descr="wt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8888" y="2819400"/>
            <a:ext cx="6626225" cy="38049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57118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title"/>
          </p:nvPr>
        </p:nvSpPr>
        <p:spPr/>
        <p:txBody>
          <a:bodyPr/>
          <a:lstStyle/>
          <a:p>
            <a:pPr eaLnBrk="1" hangingPunct="1"/>
            <a:r>
              <a:rPr lang="en-US" smtClean="0"/>
              <a:t>Grading</a:t>
            </a:r>
          </a:p>
        </p:txBody>
      </p:sp>
      <p:sp>
        <p:nvSpPr>
          <p:cNvPr id="29699" name="Content Placeholder 2"/>
          <p:cNvSpPr>
            <a:spLocks noGrp="1"/>
          </p:cNvSpPr>
          <p:nvPr>
            <p:ph idx="1"/>
          </p:nvPr>
        </p:nvSpPr>
        <p:spPr/>
        <p:txBody>
          <a:bodyPr/>
          <a:lstStyle/>
          <a:p>
            <a:pPr eaLnBrk="1" hangingPunct="1"/>
            <a:r>
              <a:rPr lang="en-US" dirty="0" smtClean="0"/>
              <a:t>Projects 		60%</a:t>
            </a:r>
          </a:p>
          <a:p>
            <a:pPr eaLnBrk="1" hangingPunct="1"/>
            <a:r>
              <a:rPr lang="en-US" dirty="0" smtClean="0"/>
              <a:t>Final Project 		40%</a:t>
            </a:r>
          </a:p>
          <a:p>
            <a:pPr eaLnBrk="1" hangingPunct="1"/>
            <a:r>
              <a:rPr lang="en-US" dirty="0" smtClean="0"/>
              <a:t>Final			  0%</a:t>
            </a:r>
          </a:p>
          <a:p>
            <a:pPr eaLnBrk="1" hangingPunct="1"/>
            <a:endParaRPr lang="en-US" dirty="0" smtClean="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Projects</a:t>
            </a:r>
            <a:endParaRPr lang="en-US" dirty="0"/>
          </a:p>
        </p:txBody>
      </p:sp>
      <p:sp>
        <p:nvSpPr>
          <p:cNvPr id="3" name="Content Placeholder 2"/>
          <p:cNvSpPr>
            <a:spLocks noGrp="1"/>
          </p:cNvSpPr>
          <p:nvPr>
            <p:ph idx="1"/>
          </p:nvPr>
        </p:nvSpPr>
        <p:spPr>
          <a:xfrm>
            <a:off x="457200" y="1981200"/>
            <a:ext cx="8534400" cy="3886200"/>
          </a:xfrm>
        </p:spPr>
        <p:txBody>
          <a:bodyPr/>
          <a:lstStyle/>
          <a:p>
            <a:r>
              <a:rPr lang="en-US" dirty="0" smtClean="0"/>
              <a:t>Not homework.</a:t>
            </a:r>
          </a:p>
          <a:p>
            <a:r>
              <a:rPr lang="en-US" dirty="0" smtClean="0"/>
              <a:t>Intense</a:t>
            </a:r>
            <a:r>
              <a:rPr lang="en-US" dirty="0" smtClean="0"/>
              <a:t>.</a:t>
            </a:r>
          </a:p>
          <a:p>
            <a:r>
              <a:rPr lang="en-US" dirty="0" smtClean="0"/>
              <a:t>Significantly more work than other courses.</a:t>
            </a:r>
            <a:endParaRPr lang="en-US" dirty="0"/>
          </a:p>
        </p:txBody>
      </p:sp>
      <p:pic>
        <p:nvPicPr>
          <p:cNvPr id="4" name="Picture 3"/>
          <p:cNvPicPr>
            <a:picLocks noChangeAspect="1"/>
          </p:cNvPicPr>
          <p:nvPr/>
        </p:nvPicPr>
        <p:blipFill>
          <a:blip r:embed="rId3"/>
          <a:stretch>
            <a:fillRect/>
          </a:stretch>
        </p:blipFill>
        <p:spPr>
          <a:xfrm>
            <a:off x="2990850" y="4229100"/>
            <a:ext cx="3162300" cy="1409700"/>
          </a:xfrm>
          <a:prstGeom prst="rect">
            <a:avLst/>
          </a:prstGeom>
        </p:spPr>
      </p:pic>
    </p:spTree>
    <p:extLst>
      <p:ext uri="{BB962C8B-B14F-4D97-AF65-F5344CB8AC3E}">
        <p14:creationId xmlns:p14="http://schemas.microsoft.com/office/powerpoint/2010/main" val="18592858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Projects</a:t>
            </a:r>
            <a:endParaRPr lang="en-US" dirty="0"/>
          </a:p>
        </p:txBody>
      </p:sp>
      <p:sp>
        <p:nvSpPr>
          <p:cNvPr id="3" name="Content Placeholder 2"/>
          <p:cNvSpPr>
            <a:spLocks noGrp="1"/>
          </p:cNvSpPr>
          <p:nvPr>
            <p:ph idx="1"/>
          </p:nvPr>
        </p:nvSpPr>
        <p:spPr>
          <a:xfrm>
            <a:off x="457200" y="1981200"/>
            <a:ext cx="8534400" cy="3886200"/>
          </a:xfrm>
        </p:spPr>
        <p:txBody>
          <a:bodyPr/>
          <a:lstStyle/>
          <a:p>
            <a:r>
              <a:rPr lang="en-US" dirty="0" smtClean="0"/>
              <a:t>Each project has</a:t>
            </a:r>
          </a:p>
          <a:p>
            <a:pPr lvl="1"/>
            <a:r>
              <a:rPr lang="en-US" dirty="0" smtClean="0"/>
              <a:t>Coding</a:t>
            </a:r>
          </a:p>
          <a:p>
            <a:pPr lvl="2"/>
            <a:r>
              <a:rPr lang="en-US" dirty="0" smtClean="0"/>
              <a:t>Pick </a:t>
            </a:r>
            <a:r>
              <a:rPr lang="en-US" i="1" dirty="0">
                <a:solidFill>
                  <a:srgbClr val="FFC000"/>
                </a:solidFill>
              </a:rPr>
              <a:t>x</a:t>
            </a:r>
            <a:r>
              <a:rPr lang="en-US" dirty="0"/>
              <a:t> of </a:t>
            </a:r>
            <a:r>
              <a:rPr lang="en-US" i="1" dirty="0" smtClean="0">
                <a:solidFill>
                  <a:srgbClr val="FFC000"/>
                </a:solidFill>
              </a:rPr>
              <a:t>n</a:t>
            </a:r>
            <a:r>
              <a:rPr lang="en-US" dirty="0" smtClean="0"/>
              <a:t>, </a:t>
            </a:r>
            <a:r>
              <a:rPr lang="en-US" dirty="0"/>
              <a:t>e.g., 3 of 5, plus open-ended </a:t>
            </a:r>
            <a:r>
              <a:rPr lang="en-US" dirty="0" smtClean="0"/>
              <a:t>parts</a:t>
            </a:r>
          </a:p>
          <a:p>
            <a:pPr lvl="1"/>
            <a:r>
              <a:rPr lang="en-US" dirty="0" smtClean="0"/>
              <a:t>Written performance analysis</a:t>
            </a:r>
          </a:p>
          <a:p>
            <a:pPr lvl="1"/>
            <a:r>
              <a:rPr lang="en-US" dirty="0" smtClean="0"/>
              <a:t>Write-up </a:t>
            </a:r>
            <a:r>
              <a:rPr lang="en-US" dirty="0"/>
              <a:t>with </a:t>
            </a:r>
            <a:r>
              <a:rPr lang="en-US" dirty="0" smtClean="0"/>
              <a:t>screenshots and a </a:t>
            </a:r>
            <a:r>
              <a:rPr lang="en-US" dirty="0"/>
              <a:t>video/demo</a:t>
            </a:r>
            <a:endParaRPr lang="en-US" dirty="0" smtClean="0"/>
          </a:p>
          <a:p>
            <a:pPr lvl="1"/>
            <a:r>
              <a:rPr lang="en-US" dirty="0" smtClean="0"/>
              <a:t>Random in-class demos.  Show, don’t tell.</a:t>
            </a:r>
            <a:endParaRPr lang="en-US" dirty="0"/>
          </a:p>
        </p:txBody>
      </p:sp>
    </p:spTree>
    <p:extLst>
      <p:ext uri="{BB962C8B-B14F-4D97-AF65-F5344CB8AC3E}">
        <p14:creationId xmlns:p14="http://schemas.microsoft.com/office/powerpoint/2010/main" val="20494633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Projects</a:t>
            </a:r>
            <a:endParaRPr lang="en-US" dirty="0"/>
          </a:p>
        </p:txBody>
      </p:sp>
      <p:sp>
        <p:nvSpPr>
          <p:cNvPr id="3" name="Content Placeholder 2"/>
          <p:cNvSpPr>
            <a:spLocks noGrp="1"/>
          </p:cNvSpPr>
          <p:nvPr>
            <p:ph idx="1"/>
          </p:nvPr>
        </p:nvSpPr>
        <p:spPr>
          <a:xfrm>
            <a:off x="457200" y="1981200"/>
            <a:ext cx="8534400" cy="3886200"/>
          </a:xfrm>
        </p:spPr>
        <p:txBody>
          <a:bodyPr/>
          <a:lstStyle/>
          <a:p>
            <a:r>
              <a:rPr lang="en-US" dirty="0" smtClean="0"/>
              <a:t>Due </a:t>
            </a:r>
            <a:r>
              <a:rPr lang="en-US" dirty="0" smtClean="0"/>
              <a:t>at noon (12pm) on </a:t>
            </a:r>
            <a:r>
              <a:rPr lang="en-US" dirty="0" smtClean="0"/>
              <a:t>the due date</a:t>
            </a:r>
          </a:p>
          <a:p>
            <a:r>
              <a:rPr lang="en-US" dirty="0" smtClean="0"/>
              <a:t>Submitted using GitHub</a:t>
            </a:r>
          </a:p>
          <a:p>
            <a:r>
              <a:rPr lang="en-US" dirty="0" smtClean="0"/>
              <a:t>Late Policy</a:t>
            </a:r>
          </a:p>
          <a:p>
            <a:pPr lvl="1"/>
            <a:r>
              <a:rPr lang="en-US" dirty="0" smtClean="0"/>
              <a:t>Up </a:t>
            </a:r>
            <a:r>
              <a:rPr lang="en-US" dirty="0" smtClean="0"/>
              <a:t>to 1 week late:  50% deduction</a:t>
            </a:r>
            <a:endParaRPr lang="en-US" dirty="0"/>
          </a:p>
        </p:txBody>
      </p:sp>
    </p:spTree>
    <p:extLst>
      <p:ext uri="{BB962C8B-B14F-4D97-AF65-F5344CB8AC3E}">
        <p14:creationId xmlns:p14="http://schemas.microsoft.com/office/powerpoint/2010/main" val="15602206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Projects</a:t>
            </a:r>
            <a:endParaRPr lang="en-US" dirty="0"/>
          </a:p>
        </p:txBody>
      </p:sp>
      <p:sp>
        <p:nvSpPr>
          <p:cNvPr id="3" name="Content Placeholder 2"/>
          <p:cNvSpPr>
            <a:spLocks noGrp="1"/>
          </p:cNvSpPr>
          <p:nvPr>
            <p:ph idx="1"/>
          </p:nvPr>
        </p:nvSpPr>
        <p:spPr/>
        <p:txBody>
          <a:bodyPr/>
          <a:lstStyle/>
          <a:p>
            <a:r>
              <a:rPr lang="en-US" dirty="0" smtClean="0"/>
              <a:t>Grade yourself.  Seriously</a:t>
            </a:r>
          </a:p>
          <a:p>
            <a:r>
              <a:rPr lang="en-US" dirty="0" smtClean="0"/>
              <a:t>We reserve </a:t>
            </a:r>
            <a:r>
              <a:rPr lang="en-US" dirty="0" smtClean="0"/>
              <a:t>up to 60</a:t>
            </a:r>
            <a:r>
              <a:rPr lang="en-US" dirty="0" smtClean="0"/>
              <a:t>% of the grade as a sanity </a:t>
            </a:r>
            <a:r>
              <a:rPr lang="en-US" dirty="0" smtClean="0"/>
              <a:t>check.  Usually:</a:t>
            </a:r>
          </a:p>
          <a:p>
            <a:pPr lvl="1"/>
            <a:r>
              <a:rPr lang="en-US" dirty="0" smtClean="0"/>
              <a:t>20% performance analysis</a:t>
            </a:r>
          </a:p>
          <a:p>
            <a:pPr lvl="1"/>
            <a:r>
              <a:rPr lang="en-US" dirty="0" smtClean="0"/>
              <a:t>40% each on the rest</a:t>
            </a:r>
            <a:endParaRPr lang="en-US" dirty="0"/>
          </a:p>
        </p:txBody>
      </p:sp>
    </p:spTree>
    <p:extLst>
      <p:ext uri="{BB962C8B-B14F-4D97-AF65-F5344CB8AC3E}">
        <p14:creationId xmlns:p14="http://schemas.microsoft.com/office/powerpoint/2010/main" val="29850015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US" dirty="0"/>
              <a:t>About Me</a:t>
            </a:r>
            <a:endParaRPr lang="en-US" dirty="0" smtClean="0"/>
          </a:p>
        </p:txBody>
      </p:sp>
      <p:sp>
        <p:nvSpPr>
          <p:cNvPr id="2" name="Content Placeholder 1"/>
          <p:cNvSpPr>
            <a:spLocks noGrp="1"/>
          </p:cNvSpPr>
          <p:nvPr>
            <p:ph idx="1"/>
          </p:nvPr>
        </p:nvSpPr>
        <p:spPr>
          <a:xfrm>
            <a:off x="457200" y="1981200"/>
            <a:ext cx="8229600" cy="609600"/>
          </a:xfrm>
        </p:spPr>
        <p:txBody>
          <a:bodyPr/>
          <a:lstStyle/>
          <a:p>
            <a:pPr eaLnBrk="1" hangingPunct="1">
              <a:defRPr/>
            </a:pPr>
            <a:r>
              <a:rPr lang="en-US" dirty="0"/>
              <a:t>Email</a:t>
            </a:r>
          </a:p>
          <a:p>
            <a:pPr lvl="1" eaLnBrk="1" hangingPunct="1">
              <a:defRPr/>
            </a:pPr>
            <a:r>
              <a:rPr lang="en-US" dirty="0">
                <a:hlinkClick r:id="rId3"/>
              </a:rPr>
              <a:t>pjcozzi+cis565@gmail.com</a:t>
            </a:r>
            <a:endParaRPr lang="en-US" dirty="0"/>
          </a:p>
          <a:p>
            <a:pPr eaLnBrk="1" hangingPunct="1">
              <a:defRPr/>
            </a:pPr>
            <a:r>
              <a:rPr lang="en-US" dirty="0" smtClean="0"/>
              <a:t>Twitter</a:t>
            </a:r>
          </a:p>
          <a:p>
            <a:pPr lvl="1" eaLnBrk="1" hangingPunct="1">
              <a:defRPr/>
            </a:pPr>
            <a:r>
              <a:rPr lang="en-US" dirty="0" smtClean="0">
                <a:hlinkClick r:id="rId4"/>
              </a:rPr>
              <a:t>@pjcozzi</a:t>
            </a:r>
            <a:endParaRPr lang="en-US" dirty="0" smtClean="0"/>
          </a:p>
          <a:p>
            <a:pPr eaLnBrk="1" hangingPunct="1">
              <a:defRPr/>
            </a:pPr>
            <a:r>
              <a:rPr lang="en-US" dirty="0" smtClean="0"/>
              <a:t>Office Hours</a:t>
            </a:r>
          </a:p>
          <a:p>
            <a:pPr lvl="1" eaLnBrk="1" hangingPunct="1">
              <a:defRPr/>
            </a:pPr>
            <a:r>
              <a:rPr lang="en-US" dirty="0" smtClean="0"/>
              <a:t>By appointment</a:t>
            </a:r>
            <a:endParaRPr lang="en-US" dirty="0" smtClean="0"/>
          </a:p>
          <a:p>
            <a:pPr marL="0" indent="0" eaLnBrk="1" hangingPunct="1">
              <a:buFont typeface="Wingdings" pitchFamily="2" charset="2"/>
              <a:buNone/>
              <a:defRPr/>
            </a:pPr>
            <a:endParaRPr lang="en-US" dirty="0" smtClean="0"/>
          </a:p>
        </p:txBody>
      </p:sp>
    </p:spTree>
    <p:extLst>
      <p:ext uri="{BB962C8B-B14F-4D97-AF65-F5344CB8AC3E}">
        <p14:creationId xmlns:p14="http://schemas.microsoft.com/office/powerpoint/2010/main" val="304881608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Projects</a:t>
            </a:r>
            <a:endParaRPr lang="en-US" dirty="0"/>
          </a:p>
        </p:txBody>
      </p:sp>
      <p:sp>
        <p:nvSpPr>
          <p:cNvPr id="3" name="Content Placeholder 2"/>
          <p:cNvSpPr>
            <a:spLocks noGrp="1"/>
          </p:cNvSpPr>
          <p:nvPr>
            <p:ph idx="1"/>
          </p:nvPr>
        </p:nvSpPr>
        <p:spPr/>
        <p:txBody>
          <a:bodyPr/>
          <a:lstStyle/>
          <a:p>
            <a:r>
              <a:rPr lang="en-US" dirty="0" smtClean="0"/>
              <a:t>Can be done as open source</a:t>
            </a:r>
          </a:p>
          <a:p>
            <a:pPr lvl="1"/>
            <a:r>
              <a:rPr lang="en-US" dirty="0" smtClean="0"/>
              <a:t>Build your code portfolio</a:t>
            </a:r>
          </a:p>
          <a:p>
            <a:r>
              <a:rPr lang="en-US" dirty="0" smtClean="0"/>
              <a:t>Want to use private repos?  Get a free </a:t>
            </a:r>
            <a:r>
              <a:rPr lang="en-US" dirty="0" err="1" smtClean="0"/>
              <a:t>edu</a:t>
            </a:r>
            <a:r>
              <a:rPr lang="en-US" dirty="0" smtClean="0"/>
              <a:t> account</a:t>
            </a:r>
          </a:p>
          <a:p>
            <a:pPr lvl="1"/>
            <a:r>
              <a:rPr lang="en-US" dirty="0">
                <a:hlinkClick r:id="rId2"/>
              </a:rPr>
              <a:t>https://</a:t>
            </a:r>
            <a:r>
              <a:rPr lang="en-US" dirty="0" smtClean="0">
                <a:hlinkClick r:id="rId2"/>
              </a:rPr>
              <a:t>github.com/edu</a:t>
            </a:r>
            <a:endParaRPr lang="en-US" dirty="0"/>
          </a:p>
          <a:p>
            <a:endParaRPr lang="en-US" dirty="0" smtClean="0"/>
          </a:p>
          <a:p>
            <a:pPr lvl="1"/>
            <a:endParaRPr lang="en-US" dirty="0"/>
          </a:p>
        </p:txBody>
      </p:sp>
    </p:spTree>
    <p:extLst>
      <p:ext uri="{BB962C8B-B14F-4D97-AF65-F5344CB8AC3E}">
        <p14:creationId xmlns:p14="http://schemas.microsoft.com/office/powerpoint/2010/main" val="42854935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Projects</a:t>
            </a:r>
            <a:endParaRPr lang="en-US" dirty="0"/>
          </a:p>
        </p:txBody>
      </p:sp>
      <p:sp>
        <p:nvSpPr>
          <p:cNvPr id="3" name="Content Placeholder 2"/>
          <p:cNvSpPr>
            <a:spLocks noGrp="1"/>
          </p:cNvSpPr>
          <p:nvPr>
            <p:ph idx="1"/>
          </p:nvPr>
        </p:nvSpPr>
        <p:spPr/>
        <p:txBody>
          <a:bodyPr/>
          <a:lstStyle/>
          <a:p>
            <a:r>
              <a:rPr lang="en-US" dirty="0" smtClean="0"/>
              <a:t>Final Projects often become projects</a:t>
            </a:r>
          </a:p>
          <a:p>
            <a:pPr lvl="1"/>
            <a:r>
              <a:rPr lang="en-US" dirty="0" smtClean="0"/>
              <a:t>Path tracer</a:t>
            </a:r>
          </a:p>
          <a:p>
            <a:pPr lvl="1"/>
            <a:r>
              <a:rPr lang="en-US" dirty="0" smtClean="0"/>
              <a:t>Deferred shading</a:t>
            </a:r>
            <a:endParaRPr lang="en-US" dirty="0"/>
          </a:p>
        </p:txBody>
      </p:sp>
    </p:spTree>
    <p:extLst>
      <p:ext uri="{BB962C8B-B14F-4D97-AF65-F5344CB8AC3E}">
        <p14:creationId xmlns:p14="http://schemas.microsoft.com/office/powerpoint/2010/main" val="21744816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Fall 2012 Final Projects</a:t>
            </a:r>
            <a:endParaRPr lang="en-US" dirty="0"/>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7593" y="2373868"/>
            <a:ext cx="6188815" cy="3389566"/>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4" name="Rectangle 3"/>
          <p:cNvSpPr/>
          <p:nvPr/>
        </p:nvSpPr>
        <p:spPr>
          <a:xfrm>
            <a:off x="2350879" y="5955268"/>
            <a:ext cx="4442242" cy="369332"/>
          </a:xfrm>
          <a:prstGeom prst="rect">
            <a:avLst/>
          </a:prstGeom>
        </p:spPr>
        <p:txBody>
          <a:bodyPr wrap="none">
            <a:spAutoFit/>
          </a:bodyPr>
          <a:lstStyle/>
          <a:p>
            <a:r>
              <a:rPr lang="en-US" dirty="0">
                <a:hlinkClick r:id="rId3"/>
              </a:rPr>
              <a:t>http://cis565-fall-2012.github.io/index.html</a:t>
            </a:r>
            <a:endParaRPr lang="en-US" dirty="0"/>
          </a:p>
        </p:txBody>
      </p:sp>
    </p:spTree>
    <p:extLst>
      <p:ext uri="{BB962C8B-B14F-4D97-AF65-F5344CB8AC3E}">
        <p14:creationId xmlns:p14="http://schemas.microsoft.com/office/powerpoint/2010/main" val="6402892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Ray Marching Distance Fields</a:t>
            </a:r>
            <a:endParaRPr lang="en-US" dirty="0"/>
          </a:p>
        </p:txBody>
      </p:sp>
      <p:sp>
        <p:nvSpPr>
          <p:cNvPr id="5" name="TextBox 4"/>
          <p:cNvSpPr txBox="1"/>
          <p:nvPr/>
        </p:nvSpPr>
        <p:spPr>
          <a:xfrm>
            <a:off x="1828800" y="5496036"/>
            <a:ext cx="5486400" cy="369332"/>
          </a:xfrm>
          <a:prstGeom prst="rect">
            <a:avLst/>
          </a:prstGeom>
          <a:noFill/>
        </p:spPr>
        <p:txBody>
          <a:bodyPr wrap="square" rtlCol="0">
            <a:spAutoFit/>
          </a:bodyPr>
          <a:lstStyle/>
          <a:p>
            <a:pPr algn="ctr"/>
            <a:r>
              <a:rPr lang="en-US" dirty="0">
                <a:hlinkClick r:id="rId3"/>
              </a:rPr>
              <a:t>Nop </a:t>
            </a:r>
            <a:r>
              <a:rPr lang="en-US" dirty="0" smtClean="0">
                <a:hlinkClick r:id="rId3"/>
              </a:rPr>
              <a:t>Jiarathanakul </a:t>
            </a:r>
            <a:r>
              <a:rPr lang="en-US" dirty="0" smtClean="0"/>
              <a:t>– CIS 565 Spring 2012</a:t>
            </a:r>
            <a:endParaRPr lang="en-US" dirty="0"/>
          </a:p>
        </p:txBody>
      </p:sp>
      <p:pic>
        <p:nvPicPr>
          <p:cNvPr id="3" name="Picture 2">
            <a:hlinkClick r:id="rId4"/>
          </p:cNvPr>
          <p:cNvPicPr>
            <a:picLocks noChangeAspect="1"/>
          </p:cNvPicPr>
          <p:nvPr/>
        </p:nvPicPr>
        <p:blipFill>
          <a:blip r:embed="rId5"/>
          <a:stretch>
            <a:fillRect/>
          </a:stretch>
        </p:blipFill>
        <p:spPr>
          <a:xfrm>
            <a:off x="1371602" y="2057401"/>
            <a:ext cx="6175211" cy="3447361"/>
          </a:xfrm>
          <a:prstGeom prst="rect">
            <a:avLst/>
          </a:prstGeom>
        </p:spPr>
      </p:pic>
    </p:spTree>
    <p:extLst>
      <p:ext uri="{BB962C8B-B14F-4D97-AF65-F5344CB8AC3E}">
        <p14:creationId xmlns:p14="http://schemas.microsoft.com/office/powerpoint/2010/main" val="98041038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Procedural Infinite </a:t>
            </a:r>
            <a:r>
              <a:rPr lang="en-US" dirty="0"/>
              <a:t>City</a:t>
            </a:r>
          </a:p>
        </p:txBody>
      </p:sp>
      <p:sp>
        <p:nvSpPr>
          <p:cNvPr id="5" name="TextBox 4"/>
          <p:cNvSpPr txBox="1"/>
          <p:nvPr/>
        </p:nvSpPr>
        <p:spPr>
          <a:xfrm>
            <a:off x="1828800" y="5496036"/>
            <a:ext cx="5486400" cy="369332"/>
          </a:xfrm>
          <a:prstGeom prst="rect">
            <a:avLst/>
          </a:prstGeom>
          <a:noFill/>
        </p:spPr>
        <p:txBody>
          <a:bodyPr wrap="square" rtlCol="0">
            <a:spAutoFit/>
          </a:bodyPr>
          <a:lstStyle/>
          <a:p>
            <a:pPr algn="ctr"/>
            <a:r>
              <a:rPr lang="en-US" dirty="0" smtClean="0">
                <a:hlinkClick r:id="rId3"/>
              </a:rPr>
              <a:t>Alice Yang</a:t>
            </a:r>
            <a:r>
              <a:rPr lang="en-US" dirty="0" smtClean="0"/>
              <a:t> – CIS 565 Spring 2012</a:t>
            </a:r>
            <a:endParaRPr lang="en-US" dirty="0"/>
          </a:p>
        </p:txBody>
      </p:sp>
      <p:pic>
        <p:nvPicPr>
          <p:cNvPr id="4" name="Picture 3">
            <a:hlinkClick r:id="rId4"/>
          </p:cNvPr>
          <p:cNvPicPr>
            <a:picLocks noChangeAspect="1"/>
          </p:cNvPicPr>
          <p:nvPr/>
        </p:nvPicPr>
        <p:blipFill>
          <a:blip r:embed="rId5"/>
          <a:stretch>
            <a:fillRect/>
          </a:stretch>
        </p:blipFill>
        <p:spPr>
          <a:xfrm>
            <a:off x="1333500" y="2077454"/>
            <a:ext cx="6477000" cy="3408947"/>
          </a:xfrm>
          <a:prstGeom prst="rect">
            <a:avLst/>
          </a:prstGeom>
        </p:spPr>
      </p:pic>
    </p:spTree>
    <p:extLst>
      <p:ext uri="{BB962C8B-B14F-4D97-AF65-F5344CB8AC3E}">
        <p14:creationId xmlns:p14="http://schemas.microsoft.com/office/powerpoint/2010/main" val="195354181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3"/>
          </p:cNvPr>
          <p:cNvPicPr>
            <a:picLocks noChangeAspect="1"/>
          </p:cNvPicPr>
          <p:nvPr/>
        </p:nvPicPr>
        <p:blipFill>
          <a:blip r:embed="rId4"/>
          <a:stretch>
            <a:fillRect/>
          </a:stretch>
        </p:blipFill>
        <p:spPr>
          <a:xfrm>
            <a:off x="1623845" y="2057401"/>
            <a:ext cx="5896310" cy="3362079"/>
          </a:xfrm>
          <a:prstGeom prst="rect">
            <a:avLst/>
          </a:prstGeom>
        </p:spPr>
      </p:pic>
      <p:sp>
        <p:nvSpPr>
          <p:cNvPr id="2" name="Title 1"/>
          <p:cNvSpPr>
            <a:spLocks noGrp="1"/>
          </p:cNvSpPr>
          <p:nvPr>
            <p:ph type="title"/>
          </p:nvPr>
        </p:nvSpPr>
        <p:spPr/>
        <p:txBody>
          <a:bodyPr/>
          <a:lstStyle/>
          <a:p>
            <a:r>
              <a:rPr lang="en-US" dirty="0" smtClean="0"/>
              <a:t>Water</a:t>
            </a:r>
            <a:endParaRPr lang="en-US" dirty="0"/>
          </a:p>
        </p:txBody>
      </p:sp>
      <p:sp>
        <p:nvSpPr>
          <p:cNvPr id="5" name="TextBox 4"/>
          <p:cNvSpPr txBox="1"/>
          <p:nvPr/>
        </p:nvSpPr>
        <p:spPr>
          <a:xfrm>
            <a:off x="1828800" y="5496036"/>
            <a:ext cx="5486400" cy="369332"/>
          </a:xfrm>
          <a:prstGeom prst="rect">
            <a:avLst/>
          </a:prstGeom>
          <a:noFill/>
        </p:spPr>
        <p:txBody>
          <a:bodyPr wrap="square" rtlCol="0">
            <a:spAutoFit/>
          </a:bodyPr>
          <a:lstStyle/>
          <a:p>
            <a:pPr algn="ctr"/>
            <a:r>
              <a:rPr lang="en-US" dirty="0">
                <a:hlinkClick r:id="rId5"/>
              </a:rPr>
              <a:t>Hao Wu</a:t>
            </a:r>
            <a:r>
              <a:rPr lang="en-US" dirty="0"/>
              <a:t> and </a:t>
            </a:r>
            <a:r>
              <a:rPr lang="en-US" dirty="0">
                <a:hlinkClick r:id="rId6"/>
              </a:rPr>
              <a:t>Guanyu </a:t>
            </a:r>
            <a:r>
              <a:rPr lang="en-US" dirty="0" smtClean="0">
                <a:hlinkClick r:id="rId6"/>
              </a:rPr>
              <a:t>He</a:t>
            </a:r>
            <a:r>
              <a:rPr lang="en-US" dirty="0" smtClean="0"/>
              <a:t> – CIS 565 Fall 2013</a:t>
            </a:r>
            <a:endParaRPr lang="en-US" dirty="0"/>
          </a:p>
        </p:txBody>
      </p:sp>
    </p:spTree>
    <p:extLst>
      <p:ext uri="{BB962C8B-B14F-4D97-AF65-F5344CB8AC3E}">
        <p14:creationId xmlns:p14="http://schemas.microsoft.com/office/powerpoint/2010/main" val="7805796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Deferred Shading</a:t>
            </a:r>
            <a:endParaRPr lang="en-US" dirty="0"/>
          </a:p>
        </p:txBody>
      </p:sp>
      <p:pic>
        <p:nvPicPr>
          <p:cNvPr id="4" name="Picture 3">
            <a:hlinkClick r:id="rId3"/>
          </p:cNvPr>
          <p:cNvPicPr>
            <a:picLocks noChangeAspect="1"/>
          </p:cNvPicPr>
          <p:nvPr/>
        </p:nvPicPr>
        <p:blipFill>
          <a:blip r:embed="rId4"/>
          <a:stretch>
            <a:fillRect/>
          </a:stretch>
        </p:blipFill>
        <p:spPr>
          <a:xfrm>
            <a:off x="1823956" y="2114550"/>
            <a:ext cx="5496088" cy="3371850"/>
          </a:xfrm>
          <a:prstGeom prst="rect">
            <a:avLst/>
          </a:prstGeom>
        </p:spPr>
      </p:pic>
      <p:sp>
        <p:nvSpPr>
          <p:cNvPr id="5" name="TextBox 4"/>
          <p:cNvSpPr txBox="1"/>
          <p:nvPr/>
        </p:nvSpPr>
        <p:spPr>
          <a:xfrm>
            <a:off x="1828800" y="5496036"/>
            <a:ext cx="5486400" cy="369332"/>
          </a:xfrm>
          <a:prstGeom prst="rect">
            <a:avLst/>
          </a:prstGeom>
          <a:noFill/>
        </p:spPr>
        <p:txBody>
          <a:bodyPr wrap="square" rtlCol="0">
            <a:spAutoFit/>
          </a:bodyPr>
          <a:lstStyle/>
          <a:p>
            <a:pPr algn="ctr"/>
            <a:r>
              <a:rPr lang="en-US" dirty="0"/>
              <a:t> </a:t>
            </a:r>
            <a:r>
              <a:rPr lang="en-US" dirty="0">
                <a:hlinkClick r:id="rId5"/>
              </a:rPr>
              <a:t>Sijie </a:t>
            </a:r>
            <a:r>
              <a:rPr lang="en-US" dirty="0" smtClean="0">
                <a:hlinkClick r:id="rId5"/>
              </a:rPr>
              <a:t>Tian</a:t>
            </a:r>
            <a:r>
              <a:rPr lang="en-US" dirty="0"/>
              <a:t> </a:t>
            </a:r>
            <a:r>
              <a:rPr lang="en-US" dirty="0" smtClean="0"/>
              <a:t>and </a:t>
            </a:r>
            <a:r>
              <a:rPr lang="en-US" dirty="0" smtClean="0">
                <a:hlinkClick r:id="rId6"/>
              </a:rPr>
              <a:t>Yuqin Shao </a:t>
            </a:r>
            <a:r>
              <a:rPr lang="en-US" dirty="0" smtClean="0"/>
              <a:t>– CIS 565 Fall 2013</a:t>
            </a:r>
            <a:endParaRPr lang="en-US" dirty="0"/>
          </a:p>
        </p:txBody>
      </p:sp>
    </p:spTree>
    <p:extLst>
      <p:ext uri="{BB962C8B-B14F-4D97-AF65-F5344CB8AC3E}">
        <p14:creationId xmlns:p14="http://schemas.microsoft.com/office/powerpoint/2010/main" val="200397103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Particle Fluid Simulation</a:t>
            </a:r>
            <a:endParaRPr lang="en-US" dirty="0"/>
          </a:p>
        </p:txBody>
      </p:sp>
      <p:sp>
        <p:nvSpPr>
          <p:cNvPr id="5" name="TextBox 4"/>
          <p:cNvSpPr txBox="1"/>
          <p:nvPr/>
        </p:nvSpPr>
        <p:spPr>
          <a:xfrm>
            <a:off x="1347788" y="5496036"/>
            <a:ext cx="6448427" cy="369332"/>
          </a:xfrm>
          <a:prstGeom prst="rect">
            <a:avLst/>
          </a:prstGeom>
          <a:noFill/>
        </p:spPr>
        <p:txBody>
          <a:bodyPr wrap="square" rtlCol="0">
            <a:spAutoFit/>
          </a:bodyPr>
          <a:lstStyle/>
          <a:p>
            <a:pPr algn="ctr"/>
            <a:r>
              <a:rPr lang="en-US" dirty="0">
                <a:hlinkClick r:id="rId3"/>
              </a:rPr>
              <a:t>Alex Miller</a:t>
            </a:r>
            <a:r>
              <a:rPr lang="en-US" dirty="0"/>
              <a:t> and </a:t>
            </a:r>
            <a:r>
              <a:rPr lang="en-US" dirty="0">
                <a:hlinkClick r:id="rId4"/>
              </a:rPr>
              <a:t>Noah Lyons</a:t>
            </a:r>
            <a:r>
              <a:rPr lang="en-US" dirty="0" smtClean="0">
                <a:hlinkClick r:id="rId5"/>
              </a:rPr>
              <a:t> </a:t>
            </a:r>
            <a:r>
              <a:rPr lang="en-US" dirty="0" smtClean="0"/>
              <a:t>– CIS 700/003 Spring 2014</a:t>
            </a:r>
            <a:endParaRPr lang="en-US" dirty="0"/>
          </a:p>
        </p:txBody>
      </p:sp>
      <p:pic>
        <p:nvPicPr>
          <p:cNvPr id="3" name="Picture 2">
            <a:hlinkClick r:id="rId6"/>
          </p:cNvPr>
          <p:cNvPicPr>
            <a:picLocks noChangeAspect="1"/>
          </p:cNvPicPr>
          <p:nvPr/>
        </p:nvPicPr>
        <p:blipFill>
          <a:blip r:embed="rId7"/>
          <a:stretch>
            <a:fillRect/>
          </a:stretch>
        </p:blipFill>
        <p:spPr>
          <a:xfrm>
            <a:off x="3226163" y="2040110"/>
            <a:ext cx="2691677" cy="3126821"/>
          </a:xfrm>
          <a:prstGeom prst="rect">
            <a:avLst/>
          </a:prstGeom>
        </p:spPr>
      </p:pic>
    </p:spTree>
    <p:extLst>
      <p:ext uri="{BB962C8B-B14F-4D97-AF65-F5344CB8AC3E}">
        <p14:creationId xmlns:p14="http://schemas.microsoft.com/office/powerpoint/2010/main" val="183855306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 Interviews…</a:t>
            </a:r>
            <a:endParaRPr lang="en-US" dirty="0"/>
          </a:p>
        </p:txBody>
      </p:sp>
      <p:sp>
        <p:nvSpPr>
          <p:cNvPr id="3" name="Content Placeholder 2"/>
          <p:cNvSpPr>
            <a:spLocks noGrp="1"/>
          </p:cNvSpPr>
          <p:nvPr>
            <p:ph idx="1"/>
          </p:nvPr>
        </p:nvSpPr>
        <p:spPr/>
        <p:txBody>
          <a:bodyPr/>
          <a:lstStyle/>
          <a:p>
            <a:pPr marL="457200" lvl="1" indent="0">
              <a:buNone/>
            </a:pPr>
            <a:r>
              <a:rPr lang="en-US" sz="6600" dirty="0" smtClean="0"/>
              <a:t>“Send me your code and then we’ll talk”</a:t>
            </a:r>
          </a:p>
          <a:p>
            <a:pPr marL="457200" lvl="1" indent="0">
              <a:buNone/>
            </a:pPr>
            <a:r>
              <a:rPr lang="en-US" dirty="0" smtClean="0"/>
              <a:t>- Christophe </a:t>
            </a:r>
            <a:r>
              <a:rPr lang="en-US" dirty="0" err="1" smtClean="0"/>
              <a:t>Riccio</a:t>
            </a:r>
            <a:endParaRPr lang="en-US" dirty="0" smtClean="0"/>
          </a:p>
          <a:p>
            <a:pPr lvl="1"/>
            <a:endParaRPr lang="en-US" dirty="0"/>
          </a:p>
        </p:txBody>
      </p:sp>
      <p:pic>
        <p:nvPicPr>
          <p:cNvPr id="7170" name="Picture 2" descr="G-Truc Crea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62800" y="5029200"/>
            <a:ext cx="1828800" cy="18288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198822025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p:txBody>
          <a:bodyPr/>
          <a:lstStyle/>
          <a:p>
            <a:pPr eaLnBrk="1" hangingPunct="1"/>
            <a:r>
              <a:rPr lang="en-US" dirty="0" smtClean="0"/>
              <a:t>Intensity</a:t>
            </a:r>
          </a:p>
        </p:txBody>
      </p:sp>
      <p:grpSp>
        <p:nvGrpSpPr>
          <p:cNvPr id="32771" name="Group 21"/>
          <p:cNvGrpSpPr>
            <a:grpSpLocks/>
          </p:cNvGrpSpPr>
          <p:nvPr/>
        </p:nvGrpSpPr>
        <p:grpSpPr bwMode="auto">
          <a:xfrm>
            <a:off x="149225" y="1905000"/>
            <a:ext cx="4346575" cy="3948113"/>
            <a:chOff x="149165" y="2452971"/>
            <a:chExt cx="4346635" cy="3947829"/>
          </a:xfrm>
        </p:grpSpPr>
        <p:grpSp>
          <p:nvGrpSpPr>
            <p:cNvPr id="32788" name="Group 8"/>
            <p:cNvGrpSpPr>
              <a:grpSpLocks/>
            </p:cNvGrpSpPr>
            <p:nvPr/>
          </p:nvGrpSpPr>
          <p:grpSpPr bwMode="auto">
            <a:xfrm>
              <a:off x="453965" y="2939534"/>
              <a:ext cx="3276600" cy="3276600"/>
              <a:chOff x="914400" y="2209800"/>
              <a:chExt cx="3276600" cy="3276600"/>
            </a:xfrm>
          </p:grpSpPr>
          <p:cxnSp>
            <p:nvCxnSpPr>
              <p:cNvPr id="32791" name="Straight Arrow Connector 6"/>
              <p:cNvCxnSpPr>
                <a:cxnSpLocks noChangeShapeType="1"/>
              </p:cNvCxnSpPr>
              <p:nvPr/>
            </p:nvCxnSpPr>
            <p:spPr bwMode="auto">
              <a:xfrm>
                <a:off x="914400" y="5486400"/>
                <a:ext cx="3276600" cy="0"/>
              </a:xfrm>
              <a:prstGeom prst="straightConnector1">
                <a:avLst/>
              </a:prstGeom>
              <a:noFill/>
              <a:ln w="9525" algn="ctr">
                <a:solidFill>
                  <a:schemeClr val="tx1"/>
                </a:solidFill>
                <a:round/>
                <a:headEnd/>
                <a:tailEnd type="arrow"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32792" name="Straight Arrow Connector 7"/>
              <p:cNvCxnSpPr>
                <a:cxnSpLocks noChangeShapeType="1"/>
              </p:cNvCxnSpPr>
              <p:nvPr/>
            </p:nvCxnSpPr>
            <p:spPr bwMode="auto">
              <a:xfrm rot="-5400000">
                <a:off x="-703385" y="3848100"/>
                <a:ext cx="3276600" cy="0"/>
              </a:xfrm>
              <a:prstGeom prst="straightConnector1">
                <a:avLst/>
              </a:prstGeom>
              <a:noFill/>
              <a:ln w="9525" algn="ctr">
                <a:solidFill>
                  <a:schemeClr val="tx1"/>
                </a:solidFill>
                <a:round/>
                <a:headEnd/>
                <a:tailEnd type="arrow"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grpSp>
        <p:sp>
          <p:nvSpPr>
            <p:cNvPr id="32789" name="TextBox 9"/>
            <p:cNvSpPr txBox="1">
              <a:spLocks noChangeArrowheads="1"/>
            </p:cNvSpPr>
            <p:nvPr/>
          </p:nvSpPr>
          <p:spPr bwMode="auto">
            <a:xfrm>
              <a:off x="3806765" y="6031468"/>
              <a:ext cx="689035"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a:t>Time</a:t>
              </a:r>
            </a:p>
          </p:txBody>
        </p:sp>
        <p:sp>
          <p:nvSpPr>
            <p:cNvPr id="32790" name="TextBox 10"/>
            <p:cNvSpPr txBox="1">
              <a:spLocks noChangeArrowheads="1"/>
            </p:cNvSpPr>
            <p:nvPr/>
          </p:nvSpPr>
          <p:spPr bwMode="auto">
            <a:xfrm flipH="1">
              <a:off x="149165" y="2452971"/>
              <a:ext cx="762000"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a:t>Effort</a:t>
              </a:r>
            </a:p>
          </p:txBody>
        </p:sp>
      </p:grpSp>
      <p:grpSp>
        <p:nvGrpSpPr>
          <p:cNvPr id="32772" name="Group 22"/>
          <p:cNvGrpSpPr>
            <a:grpSpLocks/>
          </p:cNvGrpSpPr>
          <p:nvPr/>
        </p:nvGrpSpPr>
        <p:grpSpPr bwMode="auto">
          <a:xfrm>
            <a:off x="4733925" y="1905000"/>
            <a:ext cx="4346575" cy="3948113"/>
            <a:chOff x="4733497" y="2426677"/>
            <a:chExt cx="4346635" cy="3947829"/>
          </a:xfrm>
        </p:grpSpPr>
        <p:grpSp>
          <p:nvGrpSpPr>
            <p:cNvPr id="32783" name="Group 16"/>
            <p:cNvGrpSpPr>
              <a:grpSpLocks/>
            </p:cNvGrpSpPr>
            <p:nvPr/>
          </p:nvGrpSpPr>
          <p:grpSpPr bwMode="auto">
            <a:xfrm>
              <a:off x="5038297" y="2913240"/>
              <a:ext cx="3276600" cy="3276600"/>
              <a:chOff x="914400" y="2209800"/>
              <a:chExt cx="3276600" cy="3276600"/>
            </a:xfrm>
          </p:grpSpPr>
          <p:cxnSp>
            <p:nvCxnSpPr>
              <p:cNvPr id="32786" name="Straight Arrow Connector 17"/>
              <p:cNvCxnSpPr>
                <a:cxnSpLocks noChangeShapeType="1"/>
              </p:cNvCxnSpPr>
              <p:nvPr/>
            </p:nvCxnSpPr>
            <p:spPr bwMode="auto">
              <a:xfrm>
                <a:off x="914400" y="5486400"/>
                <a:ext cx="3276600" cy="0"/>
              </a:xfrm>
              <a:prstGeom prst="straightConnector1">
                <a:avLst/>
              </a:prstGeom>
              <a:noFill/>
              <a:ln w="9525" algn="ctr">
                <a:solidFill>
                  <a:schemeClr val="tx1"/>
                </a:solidFill>
                <a:round/>
                <a:headEnd/>
                <a:tailEnd type="arrow"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32787" name="Straight Arrow Connector 18"/>
              <p:cNvCxnSpPr>
                <a:cxnSpLocks noChangeShapeType="1"/>
              </p:cNvCxnSpPr>
              <p:nvPr/>
            </p:nvCxnSpPr>
            <p:spPr bwMode="auto">
              <a:xfrm rot="-5400000">
                <a:off x="-703385" y="3848100"/>
                <a:ext cx="3276600" cy="0"/>
              </a:xfrm>
              <a:prstGeom prst="straightConnector1">
                <a:avLst/>
              </a:prstGeom>
              <a:noFill/>
              <a:ln w="9525" algn="ctr">
                <a:solidFill>
                  <a:schemeClr val="tx1"/>
                </a:solidFill>
                <a:round/>
                <a:headEnd/>
                <a:tailEnd type="arrow"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grpSp>
        <p:sp>
          <p:nvSpPr>
            <p:cNvPr id="32784" name="TextBox 19"/>
            <p:cNvSpPr txBox="1">
              <a:spLocks noChangeArrowheads="1"/>
            </p:cNvSpPr>
            <p:nvPr/>
          </p:nvSpPr>
          <p:spPr bwMode="auto">
            <a:xfrm>
              <a:off x="8391097" y="6005174"/>
              <a:ext cx="689035"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a:t>Time</a:t>
              </a:r>
            </a:p>
          </p:txBody>
        </p:sp>
        <p:sp>
          <p:nvSpPr>
            <p:cNvPr id="32785" name="TextBox 20"/>
            <p:cNvSpPr txBox="1">
              <a:spLocks noChangeArrowheads="1"/>
            </p:cNvSpPr>
            <p:nvPr/>
          </p:nvSpPr>
          <p:spPr bwMode="auto">
            <a:xfrm flipH="1">
              <a:off x="4733497" y="2426677"/>
              <a:ext cx="762000"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a:t>Effort</a:t>
              </a:r>
            </a:p>
          </p:txBody>
        </p:sp>
      </p:grpSp>
      <p:cxnSp>
        <p:nvCxnSpPr>
          <p:cNvPr id="32773" name="Straight Connector 26"/>
          <p:cNvCxnSpPr>
            <a:cxnSpLocks noChangeShapeType="1"/>
          </p:cNvCxnSpPr>
          <p:nvPr/>
        </p:nvCxnSpPr>
        <p:spPr bwMode="auto">
          <a:xfrm>
            <a:off x="454025" y="5667375"/>
            <a:ext cx="1831975" cy="0"/>
          </a:xfrm>
          <a:prstGeom prst="line">
            <a:avLst/>
          </a:prstGeom>
          <a:noFill/>
          <a:ln w="38100" algn="ctr">
            <a:solidFill>
              <a:srgbClr val="C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32774" name="Straight Connector 29"/>
          <p:cNvCxnSpPr>
            <a:cxnSpLocks noChangeShapeType="1"/>
          </p:cNvCxnSpPr>
          <p:nvPr/>
        </p:nvCxnSpPr>
        <p:spPr bwMode="auto">
          <a:xfrm>
            <a:off x="2319338" y="2819400"/>
            <a:ext cx="1185862" cy="0"/>
          </a:xfrm>
          <a:prstGeom prst="line">
            <a:avLst/>
          </a:prstGeom>
          <a:noFill/>
          <a:ln w="38100" algn="ctr">
            <a:solidFill>
              <a:srgbClr val="C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32775" name="Straight Connector 30"/>
          <p:cNvCxnSpPr>
            <a:cxnSpLocks noChangeShapeType="1"/>
          </p:cNvCxnSpPr>
          <p:nvPr/>
        </p:nvCxnSpPr>
        <p:spPr bwMode="auto">
          <a:xfrm>
            <a:off x="2319338" y="2819400"/>
            <a:ext cx="0" cy="2847975"/>
          </a:xfrm>
          <a:prstGeom prst="line">
            <a:avLst/>
          </a:prstGeom>
          <a:noFill/>
          <a:ln w="38100" algn="ctr">
            <a:solidFill>
              <a:srgbClr val="C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32776" name="TextBox 34"/>
          <p:cNvSpPr txBox="1">
            <a:spLocks noChangeArrowheads="1"/>
          </p:cNvSpPr>
          <p:nvPr/>
        </p:nvSpPr>
        <p:spPr bwMode="auto">
          <a:xfrm>
            <a:off x="2308225" y="6096000"/>
            <a:ext cx="1120775" cy="3698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a:t>Due date</a:t>
            </a:r>
          </a:p>
        </p:txBody>
      </p:sp>
      <p:cxnSp>
        <p:nvCxnSpPr>
          <p:cNvPr id="32777" name="Straight Arrow Connector 36"/>
          <p:cNvCxnSpPr>
            <a:cxnSpLocks noChangeShapeType="1"/>
          </p:cNvCxnSpPr>
          <p:nvPr/>
        </p:nvCxnSpPr>
        <p:spPr bwMode="auto">
          <a:xfrm flipV="1">
            <a:off x="2868613" y="5853113"/>
            <a:ext cx="0" cy="241300"/>
          </a:xfrm>
          <a:prstGeom prst="straightConnector1">
            <a:avLst/>
          </a:prstGeom>
          <a:noFill/>
          <a:ln w="9525" algn="ctr">
            <a:solidFill>
              <a:schemeClr val="tx1"/>
            </a:solidFill>
            <a:round/>
            <a:headEnd/>
            <a:tailEnd type="arrow"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32778" name="TextBox 38"/>
          <p:cNvSpPr txBox="1">
            <a:spLocks noChangeArrowheads="1"/>
          </p:cNvSpPr>
          <p:nvPr/>
        </p:nvSpPr>
        <p:spPr bwMode="auto">
          <a:xfrm>
            <a:off x="6967538" y="6110288"/>
            <a:ext cx="1262062" cy="369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a:t>Fight night</a:t>
            </a:r>
          </a:p>
        </p:txBody>
      </p:sp>
      <p:cxnSp>
        <p:nvCxnSpPr>
          <p:cNvPr id="32779" name="Straight Arrow Connector 39"/>
          <p:cNvCxnSpPr>
            <a:cxnSpLocks noChangeShapeType="1"/>
          </p:cNvCxnSpPr>
          <p:nvPr/>
        </p:nvCxnSpPr>
        <p:spPr bwMode="auto">
          <a:xfrm flipV="1">
            <a:off x="7593013" y="5867400"/>
            <a:ext cx="0" cy="241300"/>
          </a:xfrm>
          <a:prstGeom prst="straightConnector1">
            <a:avLst/>
          </a:prstGeom>
          <a:noFill/>
          <a:ln w="9525" algn="ctr">
            <a:solidFill>
              <a:schemeClr val="tx1"/>
            </a:solidFill>
            <a:round/>
            <a:headEnd/>
            <a:tailEnd type="arrow"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32780" name="Freeform 45"/>
          <p:cNvSpPr>
            <a:spLocks/>
          </p:cNvSpPr>
          <p:nvPr/>
        </p:nvSpPr>
        <p:spPr bwMode="auto">
          <a:xfrm>
            <a:off x="5053013" y="3009900"/>
            <a:ext cx="2484437" cy="2663825"/>
          </a:xfrm>
          <a:custGeom>
            <a:avLst/>
            <a:gdLst>
              <a:gd name="T0" fmla="*/ 0 w 2485292"/>
              <a:gd name="T1" fmla="*/ 2663825 h 2664043"/>
              <a:gd name="T2" fmla="*/ 1593791 w 2485292"/>
              <a:gd name="T3" fmla="*/ 237347 h 2664043"/>
              <a:gd name="T4" fmla="*/ 2484437 w 2485292"/>
              <a:gd name="T5" fmla="*/ 225625 h 2664043"/>
              <a:gd name="T6" fmla="*/ 0 60000 65536"/>
              <a:gd name="T7" fmla="*/ 0 60000 65536"/>
              <a:gd name="T8" fmla="*/ 0 60000 65536"/>
            </a:gdLst>
            <a:ahLst/>
            <a:cxnLst>
              <a:cxn ang="T6">
                <a:pos x="T0" y="T1"/>
              </a:cxn>
              <a:cxn ang="T7">
                <a:pos x="T2" y="T3"/>
              </a:cxn>
              <a:cxn ang="T8">
                <a:pos x="T4" y="T5"/>
              </a:cxn>
            </a:cxnLst>
            <a:rect l="0" t="0" r="r" b="b"/>
            <a:pathLst>
              <a:path w="2485292" h="2664043">
                <a:moveTo>
                  <a:pt x="0" y="2664043"/>
                </a:moveTo>
                <a:cubicBezTo>
                  <a:pt x="590062" y="1653904"/>
                  <a:pt x="1180124" y="643766"/>
                  <a:pt x="1594339" y="237366"/>
                </a:cubicBezTo>
                <a:cubicBezTo>
                  <a:pt x="2008554" y="-169034"/>
                  <a:pt x="2246923" y="28304"/>
                  <a:pt x="2485292" y="225643"/>
                </a:cubicBezTo>
              </a:path>
            </a:pathLst>
          </a:custGeom>
          <a:noFill/>
          <a:ln w="38100" cap="flat" cmpd="sng" algn="ctr">
            <a:solidFill>
              <a:srgbClr val="C00000"/>
            </a:solidFill>
            <a:prstDash val="solid"/>
            <a:round/>
            <a:headEnd type="none" w="med" len="med"/>
            <a:tailEnd type="none" w="med" len="me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US"/>
          </a:p>
        </p:txBody>
      </p:sp>
      <p:sp>
        <p:nvSpPr>
          <p:cNvPr id="32781" name="TextBox 46"/>
          <p:cNvSpPr txBox="1">
            <a:spLocks noChangeArrowheads="1"/>
          </p:cNvSpPr>
          <p:nvPr/>
        </p:nvSpPr>
        <p:spPr bwMode="auto">
          <a:xfrm>
            <a:off x="149225" y="5803900"/>
            <a:ext cx="979488" cy="3683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a:t>Student</a:t>
            </a:r>
          </a:p>
        </p:txBody>
      </p:sp>
      <p:sp>
        <p:nvSpPr>
          <p:cNvPr id="32782" name="TextBox 47"/>
          <p:cNvSpPr txBox="1">
            <a:spLocks noChangeArrowheads="1"/>
          </p:cNvSpPr>
          <p:nvPr/>
        </p:nvSpPr>
        <p:spPr bwMode="auto">
          <a:xfrm>
            <a:off x="4752975" y="5803900"/>
            <a:ext cx="1184275" cy="3683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a:t>Pro boxer</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US" dirty="0"/>
              <a:t>About Me</a:t>
            </a:r>
            <a:endParaRPr lang="en-US" dirty="0" smtClean="0"/>
          </a:p>
        </p:txBody>
      </p:sp>
      <p:sp>
        <p:nvSpPr>
          <p:cNvPr id="2" name="Content Placeholder 1"/>
          <p:cNvSpPr>
            <a:spLocks noGrp="1"/>
          </p:cNvSpPr>
          <p:nvPr>
            <p:ph idx="1"/>
          </p:nvPr>
        </p:nvSpPr>
        <p:spPr>
          <a:xfrm>
            <a:off x="457200" y="1981200"/>
            <a:ext cx="8229600" cy="609600"/>
          </a:xfrm>
        </p:spPr>
        <p:txBody>
          <a:bodyPr/>
          <a:lstStyle/>
          <a:p>
            <a:pPr eaLnBrk="1" hangingPunct="1">
              <a:defRPr/>
            </a:pPr>
            <a:r>
              <a:rPr lang="en-US" dirty="0" smtClean="0"/>
              <a:t>Not “Professor”, “Dr.”, “Mr.”, or “Sir”</a:t>
            </a:r>
          </a:p>
          <a:p>
            <a:pPr eaLnBrk="1" hangingPunct="1">
              <a:defRPr/>
            </a:pPr>
            <a:r>
              <a:rPr lang="en-US" dirty="0" smtClean="0"/>
              <a:t>Not even “instructor”</a:t>
            </a:r>
          </a:p>
          <a:p>
            <a:pPr eaLnBrk="1" hangingPunct="1">
              <a:defRPr/>
            </a:pPr>
            <a:r>
              <a:rPr lang="en-US" dirty="0" smtClean="0"/>
              <a:t>Perhaps “organizer”</a:t>
            </a:r>
            <a:r>
              <a:rPr lang="en-US" dirty="0"/>
              <a:t>, “facilitator”</a:t>
            </a:r>
            <a:r>
              <a:rPr lang="en-US" dirty="0" smtClean="0"/>
              <a:t>, “coach”, “catalyst”, or “enabler”</a:t>
            </a:r>
          </a:p>
          <a:p>
            <a:pPr eaLnBrk="1" hangingPunct="1">
              <a:defRPr/>
            </a:pPr>
            <a:endParaRPr lang="en-US" dirty="0"/>
          </a:p>
          <a:p>
            <a:pPr eaLnBrk="1" hangingPunct="1">
              <a:defRPr/>
            </a:pPr>
            <a:r>
              <a:rPr lang="en-US" dirty="0" smtClean="0"/>
              <a:t>CIS 565 is a series of </a:t>
            </a:r>
            <a:r>
              <a:rPr lang="en-US" i="1" dirty="0" smtClean="0">
                <a:solidFill>
                  <a:srgbClr val="FFC000"/>
                </a:solidFill>
              </a:rPr>
              <a:t>projects</a:t>
            </a:r>
            <a:r>
              <a:rPr lang="en-US" dirty="0" smtClean="0"/>
              <a:t> with supporting lectures.</a:t>
            </a:r>
          </a:p>
          <a:p>
            <a:pPr marL="0" indent="0" eaLnBrk="1" hangingPunct="1">
              <a:buFont typeface="Wingdings" pitchFamily="2" charset="2"/>
              <a:buNone/>
              <a:defRPr/>
            </a:pPr>
            <a:endParaRPr lang="en-US" dirty="0" smtClean="0"/>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p:cNvSpPr>
            <a:spLocks noGrp="1"/>
          </p:cNvSpPr>
          <p:nvPr>
            <p:ph type="title"/>
          </p:nvPr>
        </p:nvSpPr>
        <p:spPr/>
        <p:txBody>
          <a:bodyPr/>
          <a:lstStyle/>
          <a:p>
            <a:pPr eaLnBrk="1" hangingPunct="1"/>
            <a:r>
              <a:rPr lang="en-US" smtClean="0"/>
              <a:t> Academic Integrity</a:t>
            </a:r>
          </a:p>
        </p:txBody>
      </p:sp>
      <p:sp>
        <p:nvSpPr>
          <p:cNvPr id="33795" name="Content Placeholder 2"/>
          <p:cNvSpPr>
            <a:spLocks noGrp="1"/>
          </p:cNvSpPr>
          <p:nvPr>
            <p:ph idx="1"/>
          </p:nvPr>
        </p:nvSpPr>
        <p:spPr/>
        <p:txBody>
          <a:bodyPr/>
          <a:lstStyle/>
          <a:p>
            <a:pPr eaLnBrk="1" hangingPunct="1"/>
            <a:r>
              <a:rPr lang="en-US" dirty="0" smtClean="0">
                <a:hlinkClick r:id="rId3"/>
              </a:rPr>
              <a:t>http://www.upenn.edu/academicintegrity/</a:t>
            </a:r>
            <a:endParaRPr lang="en-US" dirty="0" smtClean="0"/>
          </a:p>
          <a:p>
            <a:pPr eaLnBrk="1" hangingPunct="1"/>
            <a:endParaRPr lang="en-US" dirty="0"/>
          </a:p>
          <a:p>
            <a:pPr eaLnBrk="1" hangingPunct="1"/>
            <a:r>
              <a:rPr lang="en-US" dirty="0"/>
              <a:t>An academic integrity violation will result in the student receiving an F in this </a:t>
            </a:r>
            <a:r>
              <a:rPr lang="en-US" dirty="0" smtClean="0"/>
              <a:t>course</a:t>
            </a:r>
          </a:p>
          <a:p>
            <a:pPr eaLnBrk="1" hangingPunct="1"/>
            <a:endParaRPr lang="en-US" dirty="0"/>
          </a:p>
          <a:p>
            <a:pPr eaLnBrk="1" hangingPunct="1"/>
            <a:r>
              <a:rPr lang="en-US" dirty="0" smtClean="0"/>
              <a:t>Get approval for all code you didn’t write yourself with the TA in advance</a:t>
            </a:r>
          </a:p>
          <a:p>
            <a:pPr eaLnBrk="1" hangingPunct="1"/>
            <a:endParaRPr lang="en-US" dirty="0" smtClean="0"/>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pPr eaLnBrk="1" hangingPunct="1"/>
            <a:r>
              <a:rPr lang="en-US" dirty="0" smtClean="0"/>
              <a:t>Closing Thoughts</a:t>
            </a:r>
            <a:endParaRPr lang="en-US" dirty="0" smtClean="0"/>
          </a:p>
        </p:txBody>
      </p:sp>
      <p:sp>
        <p:nvSpPr>
          <p:cNvPr id="2" name="Content Placeholder 1"/>
          <p:cNvSpPr>
            <a:spLocks noGrp="1"/>
          </p:cNvSpPr>
          <p:nvPr>
            <p:ph idx="1"/>
          </p:nvPr>
        </p:nvSpPr>
        <p:spPr>
          <a:xfrm>
            <a:off x="152400" y="1981200"/>
            <a:ext cx="8991600" cy="4648200"/>
          </a:xfrm>
        </p:spPr>
        <p:txBody>
          <a:bodyPr/>
          <a:lstStyle/>
          <a:p>
            <a:pPr eaLnBrk="1" hangingPunct="1">
              <a:defRPr/>
            </a:pPr>
            <a:r>
              <a:rPr lang="en-US" dirty="0" smtClean="0"/>
              <a:t>Progress – students surpass teaches</a:t>
            </a:r>
          </a:p>
          <a:p>
            <a:pPr eaLnBrk="1" hangingPunct="1">
              <a:defRPr/>
            </a:pPr>
            <a:r>
              <a:rPr lang="en-US" dirty="0" smtClean="0"/>
              <a:t>I want more than 2% </a:t>
            </a:r>
            <a:r>
              <a:rPr lang="en-US" dirty="0" smtClean="0"/>
              <a:t>impact</a:t>
            </a:r>
          </a:p>
          <a:p>
            <a:pPr eaLnBrk="1" hangingPunct="1">
              <a:defRPr/>
            </a:pPr>
            <a:r>
              <a:rPr lang="en-US" dirty="0"/>
              <a:t>“Education is not the filling of a pail, but the lighting of a fire</a:t>
            </a:r>
            <a:r>
              <a:rPr lang="en-US" dirty="0" smtClean="0"/>
              <a:t>.”  - W</a:t>
            </a:r>
            <a:r>
              <a:rPr lang="en-US" dirty="0"/>
              <a:t>. B. Yeats</a:t>
            </a:r>
            <a:endParaRPr lang="en-US" dirty="0" smtClean="0"/>
          </a:p>
          <a:p>
            <a:pPr marL="0" indent="0" eaLnBrk="1" hangingPunct="1">
              <a:buFont typeface="Wingdings" pitchFamily="2" charset="2"/>
              <a:buNone/>
              <a:defRPr/>
            </a:pPr>
            <a:endParaRPr lang="en-US" dirty="0" smtClean="0"/>
          </a:p>
        </p:txBody>
      </p:sp>
    </p:spTree>
    <p:extLst>
      <p:ext uri="{BB962C8B-B14F-4D97-AF65-F5344CB8AC3E}">
        <p14:creationId xmlns:p14="http://schemas.microsoft.com/office/powerpoint/2010/main" val="184018437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pPr eaLnBrk="1" hangingPunct="1"/>
            <a:r>
              <a:rPr lang="en-US" smtClean="0"/>
              <a:t>Reminders</a:t>
            </a:r>
          </a:p>
        </p:txBody>
      </p:sp>
      <p:sp>
        <p:nvSpPr>
          <p:cNvPr id="2" name="Content Placeholder 1"/>
          <p:cNvSpPr>
            <a:spLocks noGrp="1"/>
          </p:cNvSpPr>
          <p:nvPr>
            <p:ph idx="1"/>
          </p:nvPr>
        </p:nvSpPr>
        <p:spPr>
          <a:xfrm>
            <a:off x="152400" y="1981200"/>
            <a:ext cx="8991600" cy="4648200"/>
          </a:xfrm>
        </p:spPr>
        <p:txBody>
          <a:bodyPr/>
          <a:lstStyle/>
          <a:p>
            <a:pPr eaLnBrk="1" hangingPunct="1">
              <a:defRPr/>
            </a:pPr>
            <a:r>
              <a:rPr lang="en-US" sz="2800" dirty="0" smtClean="0"/>
              <a:t>Google Group</a:t>
            </a:r>
          </a:p>
          <a:p>
            <a:pPr lvl="1" eaLnBrk="1" hangingPunct="1">
              <a:defRPr/>
            </a:pPr>
            <a:r>
              <a:rPr lang="en-US" sz="2000" dirty="0" smtClean="0"/>
              <a:t>Signup: </a:t>
            </a:r>
            <a:r>
              <a:rPr lang="en-US" sz="1800" dirty="0">
                <a:hlinkClick r:id="rId3"/>
              </a:rPr>
              <a:t>https://groups.google.com/forum/#!</a:t>
            </a:r>
            <a:r>
              <a:rPr lang="en-US" sz="1800" dirty="0" smtClean="0">
                <a:hlinkClick r:id="rId3"/>
              </a:rPr>
              <a:t>forum/cis-565-fall-2014</a:t>
            </a:r>
            <a:endParaRPr lang="en-US" sz="1800" dirty="0"/>
          </a:p>
          <a:p>
            <a:pPr marL="0" indent="0" eaLnBrk="1" hangingPunct="1">
              <a:buNone/>
              <a:defRPr/>
            </a:pPr>
            <a:endParaRPr lang="en-US" sz="2800" dirty="0" smtClean="0"/>
          </a:p>
          <a:p>
            <a:pPr eaLnBrk="1" hangingPunct="1">
              <a:defRPr/>
            </a:pPr>
            <a:r>
              <a:rPr lang="en-US" sz="2800" dirty="0" smtClean="0"/>
              <a:t>LinkedIn</a:t>
            </a:r>
          </a:p>
          <a:p>
            <a:pPr lvl="1" eaLnBrk="1" hangingPunct="1">
              <a:defRPr/>
            </a:pPr>
            <a:r>
              <a:rPr lang="en-US" sz="2400" dirty="0" smtClean="0"/>
              <a:t>Join our group: </a:t>
            </a:r>
            <a:r>
              <a:rPr lang="en-US" sz="1200" dirty="0">
                <a:hlinkClick r:id="rId4"/>
              </a:rPr>
              <a:t>https://</a:t>
            </a:r>
            <a:r>
              <a:rPr lang="en-US" sz="1200" dirty="0" smtClean="0">
                <a:hlinkClick r:id="rId4"/>
              </a:rPr>
              <a:t>www.linkedin.com/groups/GPU-Programming-Architecture-6540935</a:t>
            </a:r>
            <a:endParaRPr lang="en-US" dirty="0" smtClean="0"/>
          </a:p>
          <a:p>
            <a:pPr eaLnBrk="1" hangingPunct="1">
              <a:defRPr/>
            </a:pPr>
            <a:endParaRPr lang="en-US" sz="2800" dirty="0" smtClean="0"/>
          </a:p>
          <a:p>
            <a:pPr eaLnBrk="1" hangingPunct="1">
              <a:defRPr/>
            </a:pPr>
            <a:r>
              <a:rPr lang="en-US" sz="2800" dirty="0" smtClean="0"/>
              <a:t>GitHub</a:t>
            </a:r>
            <a:endParaRPr lang="en-US" sz="2800" dirty="0" smtClean="0"/>
          </a:p>
          <a:p>
            <a:pPr lvl="1" eaLnBrk="1" hangingPunct="1">
              <a:defRPr/>
            </a:pPr>
            <a:r>
              <a:rPr lang="en-US" sz="2000" dirty="0"/>
              <a:t>Create an </a:t>
            </a:r>
            <a:r>
              <a:rPr lang="en-US" sz="2000" dirty="0" smtClean="0"/>
              <a:t>account: </a:t>
            </a:r>
            <a:r>
              <a:rPr lang="en-US" sz="2000" dirty="0" smtClean="0">
                <a:hlinkClick r:id="rId5"/>
              </a:rPr>
              <a:t>https</a:t>
            </a:r>
            <a:r>
              <a:rPr lang="en-US" sz="2000" dirty="0">
                <a:hlinkClick r:id="rId5"/>
              </a:rPr>
              <a:t>://github.com/signup/free</a:t>
            </a:r>
            <a:endParaRPr lang="en-US" sz="2000" dirty="0"/>
          </a:p>
          <a:p>
            <a:pPr lvl="1" eaLnBrk="1" hangingPunct="1">
              <a:defRPr/>
            </a:pPr>
            <a:r>
              <a:rPr lang="en-US" sz="2000" dirty="0" smtClean="0"/>
              <a:t>Change it to an </a:t>
            </a:r>
            <a:r>
              <a:rPr lang="en-US" sz="2000" dirty="0" err="1" smtClean="0"/>
              <a:t>edu</a:t>
            </a:r>
            <a:r>
              <a:rPr lang="en-US" sz="2000" dirty="0"/>
              <a:t> account: </a:t>
            </a:r>
            <a:r>
              <a:rPr lang="en-US" sz="2000" dirty="0">
                <a:hlinkClick r:id="rId6"/>
              </a:rPr>
              <a:t>https://</a:t>
            </a:r>
            <a:r>
              <a:rPr lang="en-US" sz="2000" dirty="0" smtClean="0">
                <a:hlinkClick r:id="rId6"/>
              </a:rPr>
              <a:t>github.com/edu</a:t>
            </a:r>
            <a:endParaRPr lang="en-US" sz="2000" dirty="0" smtClean="0"/>
          </a:p>
          <a:p>
            <a:pPr lvl="1" eaLnBrk="1" hangingPunct="1">
              <a:defRPr/>
            </a:pPr>
            <a:r>
              <a:rPr lang="en-US" sz="2000" dirty="0" smtClean="0"/>
              <a:t>Join </a:t>
            </a:r>
            <a:r>
              <a:rPr lang="en-US" sz="2000" dirty="0"/>
              <a:t>our </a:t>
            </a:r>
            <a:r>
              <a:rPr lang="en-US" sz="2000" dirty="0" smtClean="0"/>
              <a:t>organization: </a:t>
            </a:r>
            <a:r>
              <a:rPr lang="en-US" sz="2000" dirty="0" smtClean="0">
                <a:hlinkClick r:id="rId7"/>
              </a:rPr>
              <a:t>https</a:t>
            </a:r>
            <a:r>
              <a:rPr lang="en-US" sz="2000" dirty="0">
                <a:hlinkClick r:id="rId7"/>
              </a:rPr>
              <a:t>://</a:t>
            </a:r>
            <a:r>
              <a:rPr lang="en-US" sz="2000" dirty="0" smtClean="0">
                <a:hlinkClick r:id="rId7"/>
              </a:rPr>
              <a:t>github.com/CIS565-Fall-2014</a:t>
            </a:r>
            <a:endParaRPr lang="en-US" sz="2000" dirty="0"/>
          </a:p>
          <a:p>
            <a:pPr marL="0" indent="0" eaLnBrk="1" hangingPunct="1">
              <a:buFont typeface="Wingdings" pitchFamily="2" charset="2"/>
              <a:buNone/>
              <a:defRPr/>
            </a:pPr>
            <a:endParaRPr lang="en-US" sz="2800" dirty="0" smtClean="0"/>
          </a:p>
          <a:p>
            <a:pPr eaLnBrk="1" hangingPunct="1">
              <a:defRPr/>
            </a:pPr>
            <a:endParaRPr lang="en-US" sz="2800" dirty="0" smtClean="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pPr eaLnBrk="1" hangingPunct="1"/>
            <a:r>
              <a:rPr lang="en-US" smtClean="0"/>
              <a:t>Teaching Assistant </a:t>
            </a:r>
          </a:p>
        </p:txBody>
      </p:sp>
      <p:sp>
        <p:nvSpPr>
          <p:cNvPr id="2" name="Content Placeholder 1"/>
          <p:cNvSpPr>
            <a:spLocks noGrp="1"/>
          </p:cNvSpPr>
          <p:nvPr>
            <p:ph idx="1"/>
          </p:nvPr>
        </p:nvSpPr>
        <p:spPr>
          <a:xfrm>
            <a:off x="457200" y="1981200"/>
            <a:ext cx="6324600" cy="609600"/>
          </a:xfrm>
        </p:spPr>
        <p:txBody>
          <a:bodyPr/>
          <a:lstStyle/>
          <a:p>
            <a:pPr eaLnBrk="1" hangingPunct="1">
              <a:defRPr/>
            </a:pPr>
            <a:r>
              <a:rPr lang="en-US" dirty="0"/>
              <a:t>Harmony </a:t>
            </a:r>
            <a:r>
              <a:rPr lang="en-US" dirty="0" smtClean="0"/>
              <a:t>Li:</a:t>
            </a:r>
          </a:p>
          <a:p>
            <a:pPr lvl="1" eaLnBrk="1" hangingPunct="1">
              <a:defRPr/>
            </a:pPr>
            <a:r>
              <a:rPr lang="en-US" sz="2000" dirty="0" smtClean="0"/>
              <a:t>harmoli+cis565 </a:t>
            </a:r>
            <a:r>
              <a:rPr lang="en-US" sz="2000" dirty="0"/>
              <a:t>(at) seas.upenn.edu</a:t>
            </a:r>
            <a:endParaRPr lang="en-US" sz="2000" dirty="0" smtClean="0"/>
          </a:p>
          <a:p>
            <a:pPr eaLnBrk="1" hangingPunct="1">
              <a:defRPr/>
            </a:pPr>
            <a:r>
              <a:rPr lang="en-US" dirty="0" smtClean="0"/>
              <a:t>Office Hours</a:t>
            </a:r>
          </a:p>
          <a:p>
            <a:pPr lvl="1" eaLnBrk="1" hangingPunct="1">
              <a:defRPr/>
            </a:pPr>
            <a:r>
              <a:rPr lang="en-US" dirty="0"/>
              <a:t>Moore 100</a:t>
            </a:r>
            <a:endParaRPr lang="en-US" dirty="0" smtClean="0"/>
          </a:p>
          <a:p>
            <a:pPr lvl="1" eaLnBrk="1" hangingPunct="1">
              <a:defRPr/>
            </a:pPr>
            <a:r>
              <a:rPr lang="en-US" dirty="0"/>
              <a:t>Sunday, 4 pm to 6 </a:t>
            </a:r>
            <a:r>
              <a:rPr lang="en-US" dirty="0" smtClean="0"/>
              <a:t>pm</a:t>
            </a:r>
          </a:p>
          <a:p>
            <a:pPr lvl="1" eaLnBrk="1" hangingPunct="1">
              <a:defRPr/>
            </a:pPr>
            <a:r>
              <a:rPr lang="en-US" dirty="0" smtClean="0"/>
              <a:t>Wednesday</a:t>
            </a:r>
            <a:r>
              <a:rPr lang="en-US" dirty="0"/>
              <a:t>, 4:30 pm to 6 pm</a:t>
            </a:r>
            <a:endParaRPr lang="en-US" dirty="0" smtClean="0"/>
          </a:p>
          <a:p>
            <a:pPr marL="0" indent="0" eaLnBrk="1" hangingPunct="1">
              <a:buFont typeface="Wingdings" pitchFamily="2" charset="2"/>
              <a:buNone/>
              <a:defRPr/>
            </a:pPr>
            <a:endParaRPr lang="en-US" dirty="0" smtClean="0"/>
          </a:p>
          <a:p>
            <a:pPr marL="0" indent="0" eaLnBrk="1" hangingPunct="1">
              <a:buNone/>
              <a:defRPr/>
            </a:pPr>
            <a:endParaRPr lang="en-US" dirty="0" smtClean="0"/>
          </a:p>
          <a:p>
            <a:pPr eaLnBrk="1" hangingPunct="1">
              <a:defRPr/>
            </a:pPr>
            <a:endParaRPr lang="en-US" dirty="0" smtClean="0"/>
          </a:p>
          <a:p>
            <a:pPr marL="0" indent="0" eaLnBrk="1" hangingPunct="1">
              <a:buFont typeface="Wingdings" pitchFamily="2" charset="2"/>
              <a:buNone/>
              <a:defRPr/>
            </a:pPr>
            <a:endParaRPr lang="en-US" dirty="0" smtClean="0"/>
          </a:p>
        </p:txBody>
      </p:sp>
      <p:sp>
        <p:nvSpPr>
          <p:cNvPr id="7172" name="Text Box 6"/>
          <p:cNvSpPr txBox="1">
            <a:spLocks noChangeArrowheads="1"/>
          </p:cNvSpPr>
          <p:nvPr/>
        </p:nvSpPr>
        <p:spPr bwMode="auto">
          <a:xfrm>
            <a:off x="0" y="6553200"/>
            <a:ext cx="9144000" cy="27699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r>
              <a:rPr lang="en-US" sz="1200" dirty="0">
                <a:hlinkClick r:id="rId3"/>
              </a:rPr>
              <a:t>http://</a:t>
            </a:r>
            <a:r>
              <a:rPr lang="en-US" sz="1200" dirty="0" smtClean="0">
                <a:hlinkClick r:id="rId3"/>
              </a:rPr>
              <a:t>about.me/harmonymli</a:t>
            </a:r>
            <a:endParaRPr lang="en-US" sz="1200" dirty="0"/>
          </a:p>
        </p:txBody>
      </p:sp>
      <p:pic>
        <p:nvPicPr>
          <p:cNvPr id="2050" name="Picture 2" descr="https://camo.githubusercontent.com/f538f7fdf639c11af723e5a724028f2ef0911ac5/68747470733a2f2f7261772e6769746875622e636f6d2f6861726d6f6c692f50726f6a656374322d506174687472616365722f6d61737465722f72656e646572732f746573745f676c6173735f6d6972726f72735f636f6c6f7265642e302e6a7067"/>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89141" y="1676400"/>
            <a:ext cx="2895600" cy="2895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pPr eaLnBrk="1" hangingPunct="1"/>
            <a:r>
              <a:rPr lang="en-US" smtClean="0"/>
              <a:t>CIS 565 Hall of Fame</a:t>
            </a:r>
          </a:p>
        </p:txBody>
      </p:sp>
      <p:sp>
        <p:nvSpPr>
          <p:cNvPr id="6" name="Content Placeholder 1"/>
          <p:cNvSpPr>
            <a:spLocks noGrp="1"/>
          </p:cNvSpPr>
          <p:nvPr>
            <p:ph idx="1"/>
          </p:nvPr>
        </p:nvSpPr>
        <p:spPr>
          <a:xfrm>
            <a:off x="457200" y="6248400"/>
            <a:ext cx="8229600" cy="609600"/>
          </a:xfrm>
        </p:spPr>
        <p:txBody>
          <a:bodyPr/>
          <a:lstStyle/>
          <a:p>
            <a:pPr eaLnBrk="1" hangingPunct="1">
              <a:defRPr/>
            </a:pPr>
            <a:r>
              <a:rPr lang="en-US" dirty="0" smtClean="0"/>
              <a:t>Are you next?</a:t>
            </a:r>
          </a:p>
          <a:p>
            <a:pPr eaLnBrk="1" hangingPunct="1">
              <a:defRPr/>
            </a:pPr>
            <a:endParaRPr lang="en-US" dirty="0" smtClean="0"/>
          </a:p>
          <a:p>
            <a:pPr eaLnBrk="1" hangingPunct="1">
              <a:defRPr/>
            </a:pPr>
            <a:endParaRPr lang="en-US" dirty="0" smtClean="0"/>
          </a:p>
          <a:p>
            <a:pPr marL="0" indent="0" eaLnBrk="1" hangingPunct="1">
              <a:buFont typeface="Wingdings" pitchFamily="2" charset="2"/>
              <a:buNone/>
              <a:defRPr/>
            </a:pPr>
            <a:endParaRPr lang="en-US" dirty="0" smtClean="0"/>
          </a:p>
        </p:txBody>
      </p:sp>
      <p:sp>
        <p:nvSpPr>
          <p:cNvPr id="8199" name="Rectangle 8"/>
          <p:cNvSpPr>
            <a:spLocks noChangeArrowheads="1"/>
          </p:cNvSpPr>
          <p:nvPr/>
        </p:nvSpPr>
        <p:spPr bwMode="auto">
          <a:xfrm>
            <a:off x="1709685" y="3055203"/>
            <a:ext cx="1762021"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r>
              <a:rPr lang="en-US" dirty="0"/>
              <a:t>Krishnan</a:t>
            </a:r>
          </a:p>
          <a:p>
            <a:pPr algn="ctr"/>
            <a:r>
              <a:rPr lang="en-US" dirty="0"/>
              <a:t>Ramachandran</a:t>
            </a:r>
          </a:p>
        </p:txBody>
      </p:sp>
      <p:pic>
        <p:nvPicPr>
          <p:cNvPr id="8200" name="Picture 3" descr="http://m3.licdn.com/media/p/3/000/013/0e2/009cd9d.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3529" y="1772238"/>
            <a:ext cx="1233920" cy="12336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197"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25012" y="1752733"/>
            <a:ext cx="1036493" cy="12393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8201" name="Rectangle 9"/>
          <p:cNvSpPr>
            <a:spLocks noChangeArrowheads="1"/>
          </p:cNvSpPr>
          <p:nvPr/>
        </p:nvSpPr>
        <p:spPr bwMode="auto">
          <a:xfrm>
            <a:off x="327224" y="3055203"/>
            <a:ext cx="1232068"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r>
              <a:rPr lang="en-US" dirty="0"/>
              <a:t>Jon </a:t>
            </a:r>
          </a:p>
          <a:p>
            <a:pPr algn="ctr"/>
            <a:r>
              <a:rPr lang="en-US" dirty="0"/>
              <a:t>McCaffrey</a:t>
            </a:r>
          </a:p>
        </p:txBody>
      </p:sp>
      <p:pic>
        <p:nvPicPr>
          <p:cNvPr id="8198" name="Picture 2" descr="Varun Sampath"/>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81400" y="1753259"/>
            <a:ext cx="1119264" cy="12336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202" name="Rectangle 10"/>
          <p:cNvSpPr>
            <a:spLocks noChangeArrowheads="1"/>
          </p:cNvSpPr>
          <p:nvPr/>
        </p:nvSpPr>
        <p:spPr bwMode="auto">
          <a:xfrm>
            <a:off x="3618304" y="3055203"/>
            <a:ext cx="1107996"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r>
              <a:rPr lang="en-US" dirty="0"/>
              <a:t>Varun</a:t>
            </a:r>
          </a:p>
          <a:p>
            <a:pPr algn="ctr"/>
            <a:r>
              <a:rPr lang="en-US" dirty="0"/>
              <a:t>Sampath</a:t>
            </a:r>
          </a:p>
        </p:txBody>
      </p:sp>
      <p:pic>
        <p:nvPicPr>
          <p:cNvPr id="4098" name="Picture 2" descr="https://encrypted-tbn2.google.com/images?q=tbn:ANd9GcRUijzDiM4oJkpjwfmyizXBoKeqUGPeUBAPc161nZBKD8cRro30bQ"/>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10117" y="1670389"/>
            <a:ext cx="1299590" cy="1299590"/>
          </a:xfrm>
          <a:prstGeom prst="rect">
            <a:avLst/>
          </a:prstGeom>
          <a:noFill/>
          <a:extLst>
            <a:ext uri="{909E8E84-426E-40dd-AFC4-6F175D3DCCD1}">
              <a14:hiddenFill xmlns:a14="http://schemas.microsoft.com/office/drawing/2010/main" xmlns="">
                <a:solidFill>
                  <a:srgbClr val="FFFFFF"/>
                </a:solidFill>
              </a14:hiddenFill>
            </a:ext>
          </a:extLst>
        </p:spPr>
      </p:pic>
      <p:sp>
        <p:nvSpPr>
          <p:cNvPr id="12" name="Rectangle 9"/>
          <p:cNvSpPr>
            <a:spLocks noChangeArrowheads="1"/>
          </p:cNvSpPr>
          <p:nvPr/>
        </p:nvSpPr>
        <p:spPr bwMode="auto">
          <a:xfrm>
            <a:off x="5398275" y="3055203"/>
            <a:ext cx="723275"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r>
              <a:rPr lang="en-US" dirty="0" smtClean="0"/>
              <a:t>Sean</a:t>
            </a:r>
          </a:p>
          <a:p>
            <a:pPr algn="ctr"/>
            <a:r>
              <a:rPr lang="en-US" dirty="0" smtClean="0"/>
              <a:t>Lilley</a:t>
            </a:r>
            <a:endParaRPr lang="en-US" dirty="0"/>
          </a:p>
        </p:txBody>
      </p:sp>
      <p:pic>
        <p:nvPicPr>
          <p:cNvPr id="4100" name="Picture 4" descr="https://encrypted-tbn0.google.com/images?q=tbn:ANd9GcSlRJlS6bkHR6F48COG2NKvwy3Tmx8VOM91ZvBhl6Yrm_8ub6q_SQ"/>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638833" y="1702680"/>
            <a:ext cx="1316851" cy="1289418"/>
          </a:xfrm>
          <a:prstGeom prst="rect">
            <a:avLst/>
          </a:prstGeom>
          <a:noFill/>
          <a:extLst>
            <a:ext uri="{909E8E84-426E-40dd-AFC4-6F175D3DCCD1}">
              <a14:hiddenFill xmlns:a14="http://schemas.microsoft.com/office/drawing/2010/main" xmlns="">
                <a:solidFill>
                  <a:srgbClr val="FFFFFF"/>
                </a:solidFill>
              </a14:hiddenFill>
            </a:ext>
          </a:extLst>
        </p:spPr>
      </p:pic>
      <p:sp>
        <p:nvSpPr>
          <p:cNvPr id="14" name="Rectangle 9"/>
          <p:cNvSpPr>
            <a:spLocks noChangeArrowheads="1"/>
          </p:cNvSpPr>
          <p:nvPr/>
        </p:nvSpPr>
        <p:spPr bwMode="auto">
          <a:xfrm>
            <a:off x="6942033" y="3055203"/>
            <a:ext cx="710451"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r>
              <a:rPr lang="en-US" dirty="0" smtClean="0"/>
              <a:t>Ian</a:t>
            </a:r>
          </a:p>
          <a:p>
            <a:pPr algn="ctr"/>
            <a:r>
              <a:rPr lang="en-US" dirty="0" smtClean="0"/>
              <a:t>Lilley</a:t>
            </a:r>
            <a:endParaRPr lang="en-US" dirty="0"/>
          </a:p>
        </p:txBody>
      </p:sp>
      <p:pic>
        <p:nvPicPr>
          <p:cNvPr id="5" name="Picture 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28600" y="3962399"/>
            <a:ext cx="1076245" cy="1442467"/>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20" name="Rectangle 9"/>
          <p:cNvSpPr>
            <a:spLocks noChangeArrowheads="1"/>
          </p:cNvSpPr>
          <p:nvPr/>
        </p:nvSpPr>
        <p:spPr bwMode="auto">
          <a:xfrm>
            <a:off x="257608" y="5373468"/>
            <a:ext cx="1018228"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r>
              <a:rPr lang="en-US" dirty="0" smtClean="0"/>
              <a:t>Tiju</a:t>
            </a:r>
          </a:p>
          <a:p>
            <a:pPr algn="ctr"/>
            <a:r>
              <a:rPr lang="en-US" dirty="0" smtClean="0"/>
              <a:t>Thomas</a:t>
            </a:r>
            <a:endParaRPr lang="en-US" dirty="0"/>
          </a:p>
        </p:txBody>
      </p:sp>
      <p:sp>
        <p:nvSpPr>
          <p:cNvPr id="7" name="AutoShape 4" descr="data:image/jpeg;base64,/9j/4AAQSkZJRgABAQAAAQABAAD/2wCEAAkGBhQSERUUExQWFRUWGRgaGBgXGBwYHBgYGhoaHBgaGBgcHCYfGBwjGhYYHy8gIycpLCwsHB4xNTAqNSYrLCkBCQoKDgwOGg8PGiwkHyQsLC0sLCosLCwsLCosKSwsLCwsLSwsLCwsLCwpLCwsLCwsLCwsLCwsLCwsKSwsKSwpLP/AABEIAOEA4QMBIgACEQEDEQH/xAAcAAACAgMBAQAAAAAAAAAAAAAFBgMEAAIHAQj/xABOEAABAgQDBQYBCAcGAwYHAAABAhEAAwQhBRIxBiJBUWETMnGBkaFCBxRScrHB0fAVIzNigpLhQ1NzorLxFjTSCCQ1s+LyFyVEVGOTlP/EABkBAAMBAQEAAAAAAAAAAAAAAAECAwQABf/EAC8RAAICAQQBAwEHBQEBAAAAAAABAhEDBBIhMUEiMlETYXGBkaHB8AUUQrHRUjP/2gAMAwEAAhEDEQA/AGhWHJnozAiWtrm1zcXA4W8YW8TkmUQFFYPRLg+BeMWibKUyEqF7kvro/LhB6VUdtLKJs1CT8WXUF7EfYT+MU9oOZC7IqnSUlMy/HRj9bkeUXaWVkKe0SpSSNQqz8uBjK3CRLURmmKa9ike3hePMNmITMIWklBDb1+d2A8I7cvAVCQSRJSp1SwE+O9bW446RCexMxqp0km6k8PXUGDtDQS2txO4EgjMf3T0eLGPbMomSQ5ylhqGIIDWbXwgKQJIHVuGU4IQEgBYBTPEzMw0e9j4C8B1VipUzsu0TMSCBnAIcedwYpz8EmIAJKS3mW5t+ET4ZIQpX6wPfTTrb8IIpdkpacf3ke4tBjCRp1DQMqU5JsssWdQvBjDwxbqYaQsTSpQ7RX7BSWXZuI/pFyrTfq8eIpErIClBHjCDooV8wEWAZoB4Ko5sxKCBchWuh5X15Q1YhhcsIdE5FnfMWfoOPtCJJKTP7MLS/APcgFg3PytDJ8AaGemmpKhnQCwLFLA31vA8olJWvtACX3RZ791uPeceUWaSYJbGZupbUe14q4picid+yUCpJsz30O7ZibAwoQzh+HoN0ulxpx/ppFtFAElySeT/m8J9JteJKwlZK0HvNcjRuQe0NVFi0qegFBJHUsfBuPlAars5MzEKgF06jj1hYrqqZNzIkpJADukPmbUBvGCk/aQSzMQZcosSM6go2bk+vUQJG0KFTUpWpSUMRmlISnLytqoe8UjHyI5eBTqpqzZyA+hsX4uIsYbUqSQlnfiLG/Pn5w8L2SkTkZg+9/ay3WHJ/tEG6C9rONYG1+EzaQhORISTZQU+a2rliLdBB3J8AUX2FsJxldLTzd0KzJGVObKc5ZJBu6bEX6Q1bGYaGVUkkqXuJHwoQlRfIOGZTknjbXWOXiiK1BR16cPF9YacU21VS08qnSg3kpJmfWD7ra2OsZZrbKzfjlvxbF3fP3cV+5c28+UEUykiUUrCVfrWLkJDOBwdiYCbS7QfN5siqTLKpSihZWWIXL5gC4UAQb8oU8ewXIcilBSVpCgU8UquPaIMUx1cynk06yOylJ7MWDm5YqPNiNLRF/YaY41wuz6AoawEAku93hB+WfEphlS6OnBXOqvgT3ihJBUX+FLAuosGeAOF/KrLkUqUzgozJbJOVt5LgBQBLkgagDh1gFs/tXOqsRqKskZFI7FDg7svMCEID2fKCSX1PMwMVtUyGWCjLgBf8BVX0pH+f/oj2OkfpNfNXrGRfYye5fH6jPjuzU2YVnMDfcSN1x15+8BKnAFSJnAAsQpVreHN3h7pMSBkImOm6WZX0h1gVi1Z2ycqwmxcBuMU5ZGM9ooVGXOjez712TrY8faJ0YUZqlKloLpZw/PkPKCsmQMwAGl2FouUygkruQ5IYdAOPlHUFzYHlSJqU5Ru3e50PMdYMypBUBmVwHX0i2UiYhmD8/SKqp6pSgOWh4f0MFCPkjn0aWFv5i1vAMdY3lUmWxAHPKMo1+lYHnxiDFMalA5wFBdxuganqbed4AYnPWZSFLUVO9szsPJgdIKVhl0HcawpQTZ1AEEHi34xDIn5VX0t0hYO0U2Ucq1ukWAJ0HBukWqXa6SosXfqGHrD06JWM06cCQR+XiqvEEsAhBWoqCbFwk9fWBtdPMxCcqhLQohJWxLJIzEhumh6iAON4/OlDs5XZulauzVlBUwH6xgXy2LEnSwd1Wi2VUWHcfT2aTNK2VpKC3CVTCkkDKLs4spg2hB4qO0dLTJpDOUkFW6Esd9RWCtC8yeD3YaC8Q4fXqXT1dRUnKoBKpZCzaegKT+pcbpYgltcxGgYBtpa2XNlSUoWFJSEqUpIIGYpBKlC57x1IeyuMAehq2Xmqr6YJJAUGzCwBytxPErOh4KfhAmtweamYd7s0IWkZiRYZ8uZMsBzqpIBazdSFTDsdVTpZCrqyqIBygkZybi3eCA3HTQRNXbXrWgy2zFYQH0c72az7rlbpIvZL8QCgDhhU5PZ56hSZZKylK0DOrdIBcAsrVy1w4GtgwyMJlsJqlBae92qFhne9075uRqPSOJDEVmWUZjlKxM4k52IfM7uUljzYHhBWh20rJKEoRN3EZiEqDjesdb6acBDCUdBxicFqWpJsTb063gBMmELg1gmMU1XSBQPZ1CSykHuqLOcn8Nx4RGmgCt4guCzGxvxJ6fkxWM+CTjya0OLTJbFCyku4ILHqNdDyi9U1x7XOm75SQXLHKHS7uR1eAylhK8ovfhpByhpiSslAIIGtjpYpPSzwZfIIms/FFlJuED6KEgH8+cFcTpu1VnU6pMxCUy1cZakoGRPLKoD/ADCKEzCQATmKklgbXHr90W6qsC6REsKCWBs/GW5TpxKVgfwxnz+1NGzS+5oAVtYldOmWr9rKZCesu7H+HusOhgFiFQESyogEjgbueFovzE9oresrgRZ+vRXOKNbOYETElXCw1/Axjvk9VRa4XYmTVrmLbUksB1PCOj7N4eJKEp5ceZNyfWBGDbMdmsqLlzuvqE/jDbIpmAjTE8+SrvstZ4yPOzjIuQHjA7yZso6yy4+wxXXFwJEmuKTZMwN62H56xRqMT7ALcHdUb5btowUbCFJRV8EYnMsnpw/PSMo8RCkA5dSTfxtAydtY8pSUJVmuAAAzFwSWu5gMvtMgClZUgAXLW8I6yqx/I1VGM5R3kpggivRPl7hzMwVa/h0PWOdKCE6qKj0De58It4TLm9qFSQpNjvFmvq76i0K+SmxRDdJKCpygoWQSC/wseZ5xPNrUKUygSBYgCwSA7vwgDidbNVOKSkS82+QHZQ0zkngcrxKKsZciRrdZ+krx5Qzpck1cmCcao8xM1FnLseoex4hmgaEBKTNW4QkE9CRw5kOw9tYawEmxSFDkS3qYT9uajKiWlKQlBWokJDAlIGU6uRvGOU+KBPGt1liixerqkqWQShPcDoQddSCXdsvA20B4STCpLKWjPNKSmUgXCUFTqzHmo6vawbMcxK1QbSplU6WvNJVcgKKU8Gdr6Dy14RWTikyc6lJOSxmNmJVLzJC05ybAoJLAh2N4jtbHUkgrtFiKRTJpJZURmdhvA3KgX/tFEuX1JL8GgOvDUmSpUyYqTLTMVLQrslTAGSDlUU91e8NdbljwkrK9AqEiWiVKCXYLUpKVZhYrOo1fl1a5XqisW+pcE3z5iODBYJcN1h0hG7JKkyyVkAC6coSpxxzEum4s1iGtY3aqpdvsjUzSdb+N9LD2tGrQQFiWk5ApizlOlnY29FHW7RoZgsMos9w7nxu1unvGvbqy5cysrvlcs/NtHtGme+pjji2JgLDQ8wSxtZxz1v18z07ZfaBM+lKZpdaBkWSkOfoka3a783jlIV6ww7F4r2VSkKO7MGRT6F+6/mG84ZOmCStHQ6YSkSStCQN6xIc8RxvqDygnQ068pUpkklw92Hqwjafh+7KQiyQcywDcDiOJL3HnBR0sX0bjf2h3KyVUBBLStbCdmUzMwPoTbg0EjSBacihm6Ja3hwgTiGIiRNaWBlYPYXPHyvFmXtbYACxdyBd4MouS4OjPa7Au02GfNgM53FFgT3wWJFhqGGrxmzuzU2vmrkpUpBQkL7ZQcXLAKDuc282h3TrFDFdoEiqldugEIRNVlmJ3c5BAJexUlrAgsXdiI7L8nuHCVRoWUlK5wExeYMoZg6EEcMqMobm/OMrxKz0YayaV0hWxDAAhSgL5LP8AjA9FPdoeK+UBKnLPxnKPEkF4W6enZJVFEiDkVPm45RkS5DGRSidhP5Q8blU6ZUxS2WySEjeUxYOwcm+X0irtFJFemXMFTPp5SkpVlfIpX8Ac/wAyYr1M+YtNyABdmAvzfUnqXgRs/VTlBRqUJSoKUwlnMMnAk+vLwGkR+p8GhYFF3J/kFamkXMOWVNyI4snL6ML+0Dq3DkS1lJUuabaBnfmTFqsxpJAEtDkG1nux4DWxMQ19CssZk5IcXGhHIBIh43XJKfu9AOXUlHdEuV/nX6+sbU+LLYhJUtZNlZXPJgw3Y3TLkp0SZh4FVkv4ceOsWZVbNDsMqTqAnLxBHU3Ec5IP0m1bF/Ee1CnmBYOjq1PH74mpK/QH8/l4IbQ0szIFKB3SHfg+nEtrpAymkOIZtNEUmnQaoZgK0g90kA+BIhU+VilKJ0hIO5lV3dXJA7ri9uLa68YPygUaeUU/lPo1VCJUxAKggnQguhYckg3GVSQG/eiPku+jls2aWAZg9vHx4tB9a6c0+ZCR2hA3HU4HG5TvMdW6aDQTOw1SUIKnCVB0lTgEG9swAcjTged3itOmHLkbTrxe7h2fhDkixieMKn5E5puVKQN+Ykh/4UJsODuW9IqyqR43oqdzBVMkCEk6KwhYMNDGhozBjJGJkXiTnRpWFMDCgMYvDy1oYBIETIow0L9Vj/20RQMpixEbSy2hi/jVOyooykPYa/bGiMrVmKcNsqOn7M7WK+aAEOoJyku3xEkqcsSSo84tfplcwFifL/b7oVaKmMunQCLkjMCTre1vxg9IppjXsl+TA+A4+8aIrgxvss1FWpO7NDjkdQ/IxWrMaTSyFTZYGdNpajrmW4c3uQDY8GduBwVz7ixmTwfUeBihtFUqnS1oMlEuWziaWKlzU3QlG80sEO+VLtYkvBye2gwXIN2WUa6toadac57Rlkm6kg51KUSDm3QskcSo3GsfUSVlmUADfTk5A9mjgn/Z9wrPXzpx/sJTD60xTP8AyoV6x3o3UrwaM5cBY4dxKfFR87D7IommAo1KOpWAIt4wp1q6W9LRFXBqJH+J9xgrsd9FP9EzPoGMiT9Mr6RkPbENMDwmVMIM0k8ClRysdGZJ++LeEUolzJ9OQ6VJLDmQ9vt9IV6RAQrPmc6lRtcff1MNVZUgTpNQnurCXI9CPY+sIkHI78iHP7Ra1CUnKElxwOmU348Y1p8JUC6y76/7w612DNUqKTlHe6MTFqRgsqx7x+/no3tBY0Z0uBVo6C+4m3P+sEqfB3O+bcQP6wRysW0aNTOA1MLQHNsFbSYWlMpQANwWABLqGhJ/HlCjQIjoNfOCg1yCzm4SmzHrCNkyKI5EiOvwCK8m9SLD8/nSLgo1T5W7KUoCWpKpnwjdIAZwFeogTiVQyG4n2gRilQVFMsk9mJaGS9jnGZRbR8xI8onOWxWbdNpnqZuKdUrAe0M3s0SwtaMwQ3ZM5BYbz8A6dCPpGxaF6TIXPNkpHMgZR6CzwQxTBVknIysocub5U8n4AcBBvBaJCZCFZggqSFXCiku3EAqQR1CgeaWuyla4M88TjNxYMkYX2Y6x5MTBDHZ+VGaXNkr03UlRVqzkFIa9usKf6VXzBjnFnKaiw0EmN0wKk40fiEFKeuQoWN4hOLRtxZIy6ZYCokQ8eJWlIdRAEVl7Ryk2SCo9BE1FvotKcY9szEcN7VLDvcPGItk8OzAzXAyqyh3sWBcNcmI52MzUEL7IpAPxWc2/EQw7B0yqjNLQA11Noe8A6uGiuB4GNONbfcefm25LcfgvYfTJmLQlVw91LsOZLcT4mG0VGUFPZgs1uAHQHURYp9lxKI/WpzFmTl14XDm3B+sUqqRcJQpg7d4AC/FWsalKLZgaaFavlpRPUhJJCSGcMWIB09vKBOIVx7W/clIzAHTtZhAFuYRLKv4TD3jWzqiQoJCg4yhyX3XcTPhLghjY7usc82spFSUELd1rmKD2O6lEq/gVffxgOSaGjFpnVf8As84QJeHzJ5AzT5pAPHJLGUA/xFZ846YhTFR4AGOQfIPi/Z0U/OSUonWGuULQklhyJS7eMdWmVSVSVLQoKCrAiIqSfBZxfYDqi4JiWuQ9CkcQSfQkffEFQbRrWzmkSvFYPm34w0QyAPbGMiXJHkMLQtTK81U0rTKSkhml6JWniANEqYC+nOHujlhVAEguZd7Ahgq7MRqDaA0rAEpzWAI0Cr+wZ/MmL2zeMS1Tuw7TMVoKbISlIPws3JhaGq+iT+GMcuoCpUpfEjKfLnEdRMIG6Nfb14RVww/qpsslig5h+fSIv0gphwZ+V/E9OUSY8eSpOqDxtzgVV4whPd3lch+Me7ST0rIJdwC4Se8HsT14FhygEFrWCJaMo5j71HxgXZojFLsIVG0s5I7uUWy2uDqWeBOI4jmWqYrVRflFqnUiU6piyrolm/mOp8IC47XpWsEDK9gHf384aMXfImSUa9JLnzvzIf8APrFavoHpTNGslSQr/DWS/orL/MYip6tgB+eP4Qc2apu37aQTZctQI1dtAORs8LljcWh9LlePIpfyvIj1U4djM4kAgg8fHmIY6KmE3CZax3paAm3S32AHzharqRgUsQQSOtuBeGXYtjhinuy1JIfhZQ91ERmitq/E9HWT+pNOq4r76Od1tUS5BKVcWJHj5OHgWo+/5vDRjOChSiU2LvANdAtLhrGNW5M8p42ismdYBos0lOVBS3AZg2hJLNl8nPkYilYctRCQm/iBB2mwns2BVme5DEBKtCGPG2sBtBhBtgyrlMoBRJBBLk8QDa3MsPOJ8Flf95k5XGpNtBca8oJ1lAJiOoNoG0VPPkrzIAJ03rgjkeLeETjJVyWy4pp+nlMkx6oKpiio2N0pA5nXqSEf6Yf9maSZRgy5bdqpIC8m8QxJyjlckPzHSFDC8DWZgmzFbwUF7tt4F034AMGA5CO60eyy+zllK5dkpI3lK4a3SWPhDqacuA49P6Xvltsp4d25lfrQJbDvEuW4FR4HzgDjmzKkoMyWszB8YYtY6pDuwvxixtfJMspzzklSrISVK7Nxdlboykh2dwW4QtyMWnompdSkqSwy8ADqG0aKRXNozZccoLnleGugzge0Spacik5kcidB06dI5vt9jBn1K8qcspBEtHJhvK8HKk+ghlMxa5gUoukKCjwAAJJtpwhH2kxQT5xWlKUp5JDBzc+J0BPEiGmkiMLHb5G5v6uuS/CQr07UH7RHaZNN2NJJlmymClDqq59y0cP+Q056+ZJPdmyr/wAC0k/5SqO7Y/N3gOQiEY+ps1OXpUQVOVaIqkvTD92YR6p/9MazVx5IVmlzUdAoeKT/ANJMUQjBrmPYx4yCcQVe0SZakAIWUrAYk90NYJCRfLbyjJQl06kzAEg5gblmI0YDxihUEy1BswewzBiQd+WSAbPvDXjGlTOTkBN8pe4e3/tUk/wxbauzLbHpZSKoH+znp9QsfiW8oATJKklSUpG6S4fKSoaE9LEX4RdpK0TqKXMSXMpWXy1H3+kV8Zb5zmPcnICr6O1/cH1ibXDGT5BuH1i5mZ5bEHd1LjpzFoGVdPNWohSkhuCHmHpuhkJP1i/QwbocDQ+ZMxRDqy7xYG+oe5BNwbHwiKThSVKW5KVJ78tyEtZlgfEk+1hydEU+LB6Ng1zHWueGB3UtvFmOVQdkH20MLOLSwMyUoVLCVZSlZ3sxck8hpZresdWwzKE5UJ4MU/nj1N4DbU7NSZ6gkzUomAZs5+GWDftQ+gcsS1zbVoFtlUovhnM6BalEJAJUTYAOT4NrZ4OYZiPzKpSo783QSEb6i4L51OyPC55iIsVx2TTtSYYkrmLGVdQRvrfVKD8KbaBhzeLGC4WijYrWFzlgZlcEj6KSbl9SeLDzSeTc6R7Oj/piS3Ze/j/v/AljGzC50mZVTskhbFWQbwIAclagwzdUhvHWKNJhKqSRNlTMuZWWZuOQysw1IF928ENq8Z/7nND/ANmR4kj+sVtqK4FQHEykX8gW9yYlJJPgfWQcIpP+IUa4vAuYkRdq1NAuesxz5MMWkuSMjeSBa8G5rqcqLqtfmwaF8KtpFiVVqcXLjnxEMuEJabDNJIdJjE95jEMuv3GS+t49E1iHDRBpmtTSDaGSl+AufAawLw3Dq2sliYucpMtQffmFmLiyAdAzXaN6rGESEEzAFkghMsnvPa/QO5hFNWsoEsrUUJsEucouTppqSYtjhatmbLqXjl6aHWooqCnCgqpMyblUEiXcBfDNldr8CYNbEVKalXzWcpixMlepQoXKCOKCHLcCHGpflcPWwSia2Q3NR8sinhpLY04l9PleoxZY5OeLX6hrFcJWkrkTHCnykhjZtUtZiC9+BhInbJTgthlKfp5mHgRz8LR2XarD+0QJw7yGChzT8JA4kEt4HpCeQSQ1242Leeg00EauJHicxYW+QLCpcqqq1rP61EpAT9VSldoRzYol369Y6FXVGdRMcw2Bq8mJyUApzTMyFJu5lqBKtNBug3YOBHZKzZwHuK8j+MI0kx4y8sWZqohkz8qwYuV1CuWWWG68D4HjA6amHSA2W/miOZjyKfbmPYO0FgquwfJTIWha15nBK9UzEgKSGHduCwc2gRLqHBB0I06Xsf4VKDdINUmaUVy1gqCxeWm6syRmSocAoWP3QITSATil8ySykFOikKdQI/zjxtHY5enklKPIc+TieSJ9Mr6JbxTfycPBPEZOenSTrJWUn6qr8eoMUpM1VBOlKAGSYUhROtiAW5OGPnDBNpWnTpVmmJJS+jjeSfb3gN27O6EuZiyqapd1LlzACoEMSdMw4ZreengxT5BnZFySO0F5ah8QOqVDkdGOl+oKhtBSrVlITmYpSCDqSSAnLrqBfi8PeEYf8ypwgl5yxmVylg8E8ief9IWrquyqXDb6JJ2HLUBLQrLOUz5S6ZZa7E6s5+y8IG34NJIMqWoqClfrJhO/OmXdSv3U6JHnrHRK6r+aSWf9dMF/3E/cT+dI5j8oc4z5VOhNypRA8eEJklSpHt/07TNL68193/Qd8ldAldRMnTR+qloL/vE6ISeBLXPLxgftljpm1k1aCySs5QNAAwAbwAhtwykEmlElGjXPMnUmOY1waYsclKHoTEpR2pIrg1Upyk/y/P8AcJVeNKmSSlRJtBCrxczkSlHXs0A+KUgH7IWEK4RYpJ27l5H2MTDqpuaTYUM7MIo1CuAjwLvGqw+kMjznwQIExIsXHWJJU3UkMeTO/n90TSls4ItG8sObCObKY1ybSFl2lpDcVEfYIt/MwlWdRcjUn8+0TSDkTcB+HGKWKT/gfxiTZqhDfJRQIxqaVqznw8E8Pz1iSiwlKFSlVaVolTc2VrKOXKym1yl294lp5+RaVMDlLsdD4x7tJjcyqImTCN0hkgMEjiB7axWE+Nomq0nrc11X8/QM0+MUUgp7CjC1O+accxcaMDmbyIhh2BwtSpiquZYrz5Bw3jvKHR3A84XtmtkVzag9uhSJaBvcH/dB+1tOkdLpmSAAAlIACQLAJGkGKcnbEzTx4ouGPz39xvjVWhFPNK1ZUlCgT1Is3V2aFihWZtOlQH6zLMJSGDiWQFLSOI3kuALXOmi7tttIKiYEILy5ZN/pK5+A0HnFnZ+p/wDmFFLcHs5K1H90zUzFK/yqlw8ZXInlw7NMt3ba/DhkeDbUy6KslTVAEJWjMRc5Q4XoLslZIHNo+lu0dOZLKcOL2I1F+sfIBw4zpyuEpDPfTNvMHuSSTcv1JjpGynyuTaHsqeYjt5AGVISQJktIFshLBSQLMo+YZopd8nnyg4Nxfjg7WMTkzHQogHilX9dYE4ps4g3lKAP0FHXwJ084DV+N0eISe3pZyVKDOnRXgpJuk/bAJOJTk/ET43MMnQlWHf0HP/uz6j8Y9gR/xPP+kr0jIO47aHNpsbppCwJZBmMN0AkFu6c3BQZnu4sdBCzhdamYspWEyypRVLUPhWSCQeGVRFwAA9+b20SEzAnKnMSkDRyRAmdQolKPazUjklDLV5/Cn1fpE3b9oj47CW34Jpg39kQdLhiAR6FB8jBilxLPIpKkagBKv4bX8mgCdrpE6RMlLSpS2SlAAK1TAykqJIAGYJLvawHKPPk+mqm006kV30kLQPNj9oPlFV1TF76GWho5cqqnKmBJyb6HNzqRlHWwifCsQQszp8zeKFMBzWEhVugzJ9RFDHkpUtElABmjKjOHBK7JAJHwjRoBbfzRT55CJqkZUJJL5nNiVEAizgOOg4WhW9qv5N2mwvPNQStLv9wbtntKSVEkkm5sQ3QW8oF7Hn50Jql//T5VI8Zjp+x4S6jH56TlUpibhQ3sw6K/2MP2zA+bUzKsZgzzCePG/gG9IzxW6XJ7ms1cY4dmPjxQP2t2j+bp7KV+0IufoA8frcuUc/B1/OsE9psUFRPVMT3dE/VGhPjrA0Si7tZg56wrdmbHjWNIyNkLYv6+EaERiVwCrV8Mv5nEYmZFaWtvCLSJD3EC6Mksbuj28WUTwgOQxjxEuK+JHLLgXudBUNqsmm48CN0OeZGhiqtb3NyYpSJl+WntBWgoVzlpSlKlZlXIGge5fQQH3SPR01Qg5yKKjDlsTs5Kny1rnS8wJKUkuxBF2Ghbnzg5K2cpZWY9mlkqd1b58nf2i7QY6masoQhSRLzhRIDBSSkBIUklJcElgSzMWJaKxx82zBqdapxcYohn4kiTLZShuuVnr15l+EKNTtzNmhSJUtszpBupTHkB8TekL89BSlUwoM0qcm+UJe5JykqPsIryMXUBlpULStXeUnfV9VDDdHXUw7jJ/YZYzw4+fc/0ChnSqQDtpfazzcSiWRLHAzOaiL5eWrPE2zdQsKqK+adUrQgn45q7AIHJIDdB4GKtNs2E/ra5ZSDfswrNNmHkb7oPN38IhxbFlTeARLQGly091A5DmeZjnUVSDFTzy+pk6X8pAutrspIS4U4c6MGFh/WNJleXOXUhidTpw6RQWpy5jcgm/B4dKlRjyT3zcvlk1NWrlqC5aihQ4pLHwtqOkOOD/KbMSAKiX2g+mjdV5jQ+TQjgxIqe4AYMLWf11gkzqf8A8SqT/wDJ/J/WMjlLx7HBs7JtFi9RLTkSnIhi6UWT58V6/EToYUZtWVd4l+XCOxVOz8tcpQNytJCiTdiNY4xiNGqTMUheqSz8+RHQxaEuKISjzZelLKklQUUqQL8AUkZTpc8iG08YePkxw5UmVNrFWcGXJDEZj8S25D7jHPsNLzAm++yLNxIZo6RjdSopQjtMglJypCAMoHC2tvEPCykl2b9Jo8moTePsO7MU3aVXaK7soFZJ0fhf38o5PthtH282Yv6SlEA8ATb2g/8A8f1FLSTZGVKytT9qFfCSHSpBc3SCHzcYTKrFKed+0lmUv6SLjzQfujNmmpdHs6DTS00ZfU4k+Pw/n+gUmkE1aUJtmUkDjlJLPBfHcfm5PmsxJStNpivpgd0joqxPpGmAUg+eSQFAjOC/1d7y0iptTU9vUTJid7eZLcUpsG8g8JF8Es+O8l10rZVo5aVKCVqype6uQ8422gxhJUJci0lDAHjMOpUSeD/nlbp8Rp6VRYdupSCHswKg3lr1MBqDB5s5+zS4Fio2SPPn0EUjGuWYNRn3tKBM73iNUWZtF2W4VpURq3DpEC0xLp0epF74KRvIXdjpBulSEp1hfRFhSiRYm3CFkjtrkrXYYXNHOBGKVechI0ERISTreIABnLaR0UkTnGXF+WT0ZRfPm0OXK3e4O/B9Yefk9ryVmUeAKk9LgEe4PrCzs3sxMq17u6hPeWdB0A+I9I6ZhmDy6YhEseKjqo8yYZJ3YmXLFY3B9i5jeEzKiqnzJTpMoJlgqAMtViqYlSblQOcDu6jiY0n1k2kpZZ7GXImzSUqSkBu6AVAJsDYak6mN8T2qkUq1op5YWpSiZi3spV3dVysuTA+mql18xBnKBYqEuWgcWBUo8kgZXJOrRVyt0jFDA4L6k1wQ4XLJICR+WhooNll1GcCdMllKFK3OYFgTqHLcRBLCcAtoG56D11V4D1h12boUIExQGgZ9Be5ZPDQRXK/S2YsLamqPnespVIWoLzZgb5tX6vrFKsXumHv5Tp4VUgBrD24PCDWaRmhyellk2uQVHojyNxGg802mEPYMOWsaRhMYkRwD149jyMjjj6aqMR3TdgBx5Nx5COV7WV0ufOzSxugMCbP5Hk7Rbq8TnzEZFEtoWAD+LawLNApQNi4isVRNuy3sBQmdiNPK4ZlF+WSWtSf8yUwxbTJmSpikzElKuo9weI6iM+SehbEpaizhExhydJjqe2NDKnSSicgKHB9R1B1B6iEyRcnR6v8AT9f/AGtpq0/zPmvEsTKizwLJh0xrYG5Mlf8ACv7lD7x5wqVmFTZP7SWpPXUfzC0ZXBx7PR/uo53aZBJnKQXSWLEeoY+xIg5gK5MlC6iapJWgHs5eZiSx9zw84Agxi5YUGhU1fIcmNyg1B0wYtW9yDm3LpDNVYhOTTyZBR2KQh2FisEneVxDtp6xUw7DpkpIqiEFKV5UhRuosbhOrCxa0a1mIrnKzzFFR+wcgOAiuSXwedpMDUrkiqlLGJ0S1KICUlROgAcnwAg7huxc2anMv9Wng4dRHhw84dMBwKXTo3Q6jqo6np0HSJpNmyWohjTS5EZGxk/LmVlTySbnzawg1gewYXLCpqlBTvlSQzciWNz0MN65bhopy5hlq6Q+1GJ6mfg57tPhXzVbJfIsHK+o5jy59RFbAsGNVUJRLBCLZi3dSNSepu3WHTbrDxPp847yLj7/Vvsi7QU8nC6YFf7RVy3eWttByAdv94G0os0pU+30g5LkyqaWEhpctHMt4kniTrChifyhpC/1MvM2ilFvPKzt5iFrHcdXVzQpQAayUpe1/c316CPBgExKe0nNKlgOSssSOSU6knRusByb4iVWnhBb8z5/n5nqNnZ0xIWcqEquCtQS45tyhj2DwhMuomTs6ZoRLyApukrJBVlPxJHdfQnNyhCFFUVK8wlzJhVoWJDcBmNgAPKOmbB4YUSlpcKLhAKdDlDkDmy1rvxi2PGlJGHPqZ5Yy8IcqWq7R+f50g0J4k0a1cSSfYfhASmpQguTpyLep4eGsQfKHiXZ4elrZgNLd5UU1LWykZNJG8ls5Pj1d209a+ZgDX90xeJeB2JadHD+bt9h9IywXJuzPgHpjaPCg8jHgjQYTDG0eAR6Y4BpmjI9aMjjjrOMUpkTcpdlXSenXwipKrgLuS9jb38jDbtLRdvLSlKV9oMynABTutuu7uQ5Fmt1hHM7KoAndNrh2PhFIO0JJD78l1Kfn4VZhLWRe57ofwvDxtfOYNCz8lvZiesA5iiUd4gaKUiwItqNHMGNs5m+0G90jqqIn1BvFcp53iaeoREgt1ECY8AZWbI082+XIrmi3+XT2hcxHYWdLvLImDl3VehsfWH5MviNIlCYzOKZvx6mcPJxqsp1pOUpUCeBBH2ww7A4a8xapks7oGUqFgX4PZ2hlxarlzCqUS4SQ78DYsPaLuEEFBA0GkBRopk1DnzRbJcR7INohUtoFVu1MmSDvZ1fRQXPmdBDGZRcnSD4MLOK7XyEKIBKyNcgt6kgHyeFbF9qJ09wTkR9FPH6x+L7OkVpWBzFJCjlQk6GYoJfwe8JuvhGyOmUVuyMNzttwQyZTg/SV9oAgViGLrqpuecpkpAcgWQgasOf2kiIEy5EnemzEzTwlyS7/AFl6JHqYlNV86Qx7OlpkquEgqUtQa3NZAI6BxrB2t99A+tjx8YlciCbtEiX/AMrLKD/ezGVM/hHdR4i8VqQzQpNTMBXchBmurMptQD3gl35O0EE1VNJ/Yyc6/pz2U3UIFvOCFLgM+rabNXlSdCQ5I/dSGCUwXJVUSccMm/qZnx9oInY7PmOFTVMdQCwPkGEdS2cmdjSSkMxygqsxc3OY66nQQBwvZGTKUF3WpJtm0fwH3wTrs+bKXAYFuYIcHrFcEG5WyGtzRcFGC8l2oxblf7B4RS+VucUy5Et+6EgjwT+MTYZRZ5stOrrS/gC59gYVflFxnt6tYeyCw++O1VWkieiTqUmKwMNuyOyyKoIkTXAnqDqT3kgaEeh9YWKKn7SYlHM38Br7R1z5OqELrUEWTKSpZ8hlHuoQMMeHJh1M+VFEdV8l1BQS5sypmT1jspqQoyQZaCUsF5cqt8ByCSz8BHBgI+tNtZaqihqJctiZkmYE8iVILMfvj5PUlgxDEH05gwkJXYs4tJWQqjBHhjYCKEj2MjIyOOPpCQqz8RY/7Qn7X4ARmmpSAh3Uzu795+WmjQxbJVEtdMjILpFg5e2qSeYLj0i7U1Hbo7JSGKypPZgpJCAbrUdVJum5Yi9uQjLbI5q0I2zu1EyjRPnIAVuy0kHi6uer7vM+EdBxbGEVUiRUy9JiA44pULKSeoMc6qdmZqKKtIGZMtSHI+j3kq6jW8LtJjk1FMnsllJlqII1BSq4cG2rjzjnk2z+w9SGjhm08XF+rn/b4f4HQp+sQhMJ9Ht6rSagHqix9Dr6iClPtnTnUqT4pP3PBlNMxrT5I+BklZhoX6H8YnRPexDHkYAytsqX+8I/hV+ERVu3MgDcSqYeFso8yb+0T3L5KRwZH1Fi7i81SKucpaFJQVAuPqpDnxZ+kNGz9ckIUoqGUB3ezRz/ABjEFVU0k5UEnmQOAGY+Qu0RpoFhLKXLBtuiYkv1LHL5vAvyiix87ZcfaEMdx+ZULNymX8KODcH5mKdFhkyb3UluKjZI5uo2iylUumTnmZJk34JQIUB+9NIe3JPH7KUyfU1hOZRKBqTuy0ePC3K5gKDfLL5NVDG9mJWWJlZKkWlkTp3BTPLQf3Qf2iuR0iCZg1TOPaTt1/jnqy+QBuB0aJZVQiRaTvL4zlC/hLSe4OpuekVVZ5hfeWed1GDuUeES+hPL6srLErB5Cf2tRmP0ZKX9Fqt7RpNPaLCZaCAAyUJdTD7SXck8zBLAtmpk1YK0lEsak2J6AG/nDxTUqJYZCQkdB+Xgcy7GTx4PbyxUwjYtSiFT91P0R3j4n4ft8IcLJYAABIYAaNo0V6/FJclOaYrKOHEk9ALmAdRtvKHcSpZ/lHrr7QUlEjKWTM7oM41igp5JXxNkDmo6emphpxtMtNNRn4kyUy1PqciU6nxc/wAUckq8WMwidPYgOJUvgpXh9EFnJ1Zod1Y+Kilkkq3xmzBn3khjxsCWPmIpifrRPNirG0u13+yC+GVQlSp9QdJSCEt9JX9AfWOP1E0rWpai5USSfGHPGNqBPo6enk7oUFLmkG73sWN2IAbiG6wuVuArlyxMzIMssynIJcJPcIf4xE8nqm2HE1CG0v7M0dlTOJsPAa+/2R0XYWp35qHZUyUUhXWxYfwhR8oTMICexSlJBYX8dTr1MEKszBLRLk5jNWsZQm6nB3crcXv5xqcaw7fkxKTlm3HSFKmE5GZKlqQECzIRIDJB4ArbSEj5V6Sl17GX2tnWEgKUeaiO9pxhyw2qmyEJFaUGqEpSiEEslBb9pwKywFrBlMY4ztdjRqJ6lE2FhHmpPdR6tpxuhZrhumzwOlyyogJBJPABz6CCzQx11KullSkKlLllScxJQUFRU5Aci7DhGqL8GPIvImfMJn92v+RX4RkMfzuZ9Ieg/CPIpRAcdj8U7Cf2aiMkws/AL/BWnpDvPpUpAV2ZmGwBfuhVlFtFbpIIPIcYQdpcK7KYSAAg7ySOZOg5kHTo0O2zteZsvJM76d0v8QIsq41I93hcn/pHQ+GAsbx9UmSUICE009SpCwSS0sJy5t45kKQVLudW0PBDq9np9KubLWnMkhiUbwcFwW11HKH35ScNIoyoDuzEkkfvboJ8TlEc2rMXqJRRMExRCkgEL3gCAzXuHDGx4GGcFOKZow6meF0gWpMYlUXf03KnTAZ8soeylSj7lJB9i/jBEUNATaqPO4a3iUs/SIuDN8dXjfPQHTeNi+guTYNzgw+Gy3eZMmEcAD6AgAe8UU7SSpSiqRIZXwqmKKsvUJ0fzhfpso9fBJoYsLwSUlKZcxCTNyBSgdQCbPyiDEdjUqLylBP7qnPodfWAOz+OdnPmTpuZalpYkM5JIJJfwEGZ22aOCF+bD7zDtJcGKE8r9SB9Rs2mQkLmoUoPfs1sknhmdOZL6W9o0EyZUFMqWkJSO7LRZKealczzUYOUO1kmYCmYMr2ZV0keP4wSpTLl/swkA8UtfzGsc035DDIsd3HkqUOy8qUHW0xXF+6PAcfOCKSBYMB0tAyv2kkpVlzuRqwJ9xaKEza6WO6lSj5Afj7QOEK98+WNoWwgXiW0cqTuk5lfRTf1OghXm47UT3ybqf3beqz+IgbKrJconMgTl/W3B5jvH2g230DZGPM3+BYxCtmVUwqyk8AlIJyjl/WNJtF2IecwPCWCM6uTt3E9T6R7OxOqmhkgy0cBLTkT/N/WKHzVrkgnxCn9H94G1eSjzyqopL7yxIpVTXnTCES06HQEjuy5Y4/7veLVEVKSSCQ4I8jrAysnKUzklrB+A5AcB0EEZC8ksHmw9YMm1yTxtNOPjsjlFUpToOUgguwIto4LgwQnYguq7JBAK0BYATZwd4m5bMWuXawblEE1DxLgyxLnoUdHY+dvvhU+Q5IcDThtGUS0o4tfqTc+5hw2XQhM2bObNMp0pEq+hWFpUrqQB7npABA3k+UD5tYpJUpJIKi1jrfQxqzJuNIwYWk7Y21mJBcie6wuclC7u6hoVA8WsPQRyOfrD1SAIkzKud/apXIlHVS1kDOr6qQMpJ4luEI09NzGGEWuJHp5JxlzE1pCywWzBJBbmx0PQx0n/juRUyiibJZWUujdCFHiyVHswSW3lB9dNY5zRy1KJyEZr2LXYaX49ARESq1T2ABHJx/tDNNsWEox7Y/fo+V/9ir/APpk/wDVGQjfpSo/vJ3/AO1X4xkCsnyPvw/COmbXd2R9cfYYkwP/AJwf4Q/1mMjIs/aeeuw7tj/4dWf4cv8A81EcQxv9kPrj/SuPIyLYfYJP3C+qPRHkZACemMjIyOOCdD/y8z66fuioYyMiMuz0cH/zPBBGj/Yq84yMgIaXQPj2MjIA5Zxr9lJ8PuibZb9qPARkZFP8Tz/82S7T/tE+P3QPGkZGQ66IvsjXpF+Z+zT4iMjInPwacHktS9I0GsZGRE1Mf+I8YCz+6r633RkZG+Z5EBm2/wD/AA3CfP8A0Rziv76vExkZGSXZuj7SCj76fERNV/t5n+J98ZGRTH0TydEkZGRkVMx//9k="/>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AutoShape 6" descr="data:image/jpeg;base64,/9j/4AAQSkZJRgABAQAAAQABAAD/2wCEAAkGBhQSERUUExQWFRUWGRgaGBgXGBwYHBgYGhoaHBgaGBgcHCYfGBwjGhYYHy8gIycpLCwsHB4xNTAqNSYrLCkBCQoKDgwOGg8PGiwkHyQsLC0sLCosLCwsLCosKSwsLCwsLSwsLCwsLCwpLCwsLCwsLCwsLCwsLCwsKSwsKSwpLP/AABEIAOEA4QMBIgACEQEDEQH/xAAcAAACAgMBAQAAAAAAAAAAAAAFBgMEAAIHAQj/xABOEAABAgQDBQYBCAcGAwYHAAABAhEAAwQhBRIxBiJBUWETMnGBkaFCBxRScrHB0fAVIzNigpLhQ1NzorLxFjTSCCQ1s+LyFyVEVGOTlP/EABkBAAMBAQEAAAAAAAAAAAAAAAECAwQABf/EAC8RAAICAQQBAwEHBQEBAAAAAAABAhEDBBIhMUEiMlETYXGBkaHB8AUUQrHRUjP/2gAMAwEAAhEDEQA/AGhWHJnozAiWtrm1zcXA4W8YW8TkmUQFFYPRLg+BeMWibKUyEqF7kvro/LhB6VUdtLKJs1CT8WXUF7EfYT+MU9oOZC7IqnSUlMy/HRj9bkeUXaWVkKe0SpSSNQqz8uBjK3CRLURmmKa9ike3hePMNmITMIWklBDb1+d2A8I7cvAVCQSRJSp1SwE+O9bW446RCexMxqp0km6k8PXUGDtDQS2txO4EgjMf3T0eLGPbMomSQ5ylhqGIIDWbXwgKQJIHVuGU4IQEgBYBTPEzMw0e9j4C8B1VipUzsu0TMSCBnAIcedwYpz8EmIAJKS3mW5t+ET4ZIQpX6wPfTTrb8IIpdkpacf3ke4tBjCRp1DQMqU5JsssWdQvBjDwxbqYaQsTSpQ7RX7BSWXZuI/pFyrTfq8eIpErIClBHjCDooV8wEWAZoB4Ko5sxKCBchWuh5X15Q1YhhcsIdE5FnfMWfoOPtCJJKTP7MLS/APcgFg3PytDJ8AaGemmpKhnQCwLFLA31vA8olJWvtACX3RZ791uPeceUWaSYJbGZupbUe14q4picid+yUCpJsz30O7ZibAwoQzh+HoN0ulxpx/ppFtFAElySeT/m8J9JteJKwlZK0HvNcjRuQe0NVFi0qegFBJHUsfBuPlAars5MzEKgF06jj1hYrqqZNzIkpJADukPmbUBvGCk/aQSzMQZcosSM6go2bk+vUQJG0KFTUpWpSUMRmlISnLytqoe8UjHyI5eBTqpqzZyA+hsX4uIsYbUqSQlnfiLG/Pn5w8L2SkTkZg+9/ay3WHJ/tEG6C9rONYG1+EzaQhORISTZQU+a2rliLdBB3J8AUX2FsJxldLTzd0KzJGVObKc5ZJBu6bEX6Q1bGYaGVUkkqXuJHwoQlRfIOGZTknjbXWOXiiK1BR16cPF9YacU21VS08qnSg3kpJmfWD7ra2OsZZrbKzfjlvxbF3fP3cV+5c28+UEUykiUUrCVfrWLkJDOBwdiYCbS7QfN5siqTLKpSihZWWIXL5gC4UAQb8oU8ewXIcilBSVpCgU8UquPaIMUx1cynk06yOylJ7MWDm5YqPNiNLRF/YaY41wuz6AoawEAku93hB+WfEphlS6OnBXOqvgT3ihJBUX+FLAuosGeAOF/KrLkUqUzgozJbJOVt5LgBQBLkgagDh1gFs/tXOqsRqKskZFI7FDg7svMCEID2fKCSX1PMwMVtUyGWCjLgBf8BVX0pH+f/oj2OkfpNfNXrGRfYye5fH6jPjuzU2YVnMDfcSN1x15+8BKnAFSJnAAsQpVreHN3h7pMSBkImOm6WZX0h1gVi1Z2ycqwmxcBuMU5ZGM9ooVGXOjez712TrY8faJ0YUZqlKloLpZw/PkPKCsmQMwAGl2FouUygkruQ5IYdAOPlHUFzYHlSJqU5Ru3e50PMdYMypBUBmVwHX0i2UiYhmD8/SKqp6pSgOWh4f0MFCPkjn0aWFv5i1vAMdY3lUmWxAHPKMo1+lYHnxiDFMalA5wFBdxuganqbed4AYnPWZSFLUVO9szsPJgdIKVhl0HcawpQTZ1AEEHi34xDIn5VX0t0hYO0U2Ucq1ukWAJ0HBukWqXa6SosXfqGHrD06JWM06cCQR+XiqvEEsAhBWoqCbFwk9fWBtdPMxCcqhLQohJWxLJIzEhumh6iAON4/OlDs5XZulauzVlBUwH6xgXy2LEnSwd1Wi2VUWHcfT2aTNK2VpKC3CVTCkkDKLs4spg2hB4qO0dLTJpDOUkFW6Esd9RWCtC8yeD3YaC8Q4fXqXT1dRUnKoBKpZCzaegKT+pcbpYgltcxGgYBtpa2XNlSUoWFJSEqUpIIGYpBKlC57x1IeyuMAehq2Xmqr6YJJAUGzCwBytxPErOh4KfhAmtweamYd7s0IWkZiRYZ8uZMsBzqpIBazdSFTDsdVTpZCrqyqIBygkZybi3eCA3HTQRNXbXrWgy2zFYQH0c72az7rlbpIvZL8QCgDhhU5PZ56hSZZKylK0DOrdIBcAsrVy1w4GtgwyMJlsJqlBae92qFhne9075uRqPSOJDEVmWUZjlKxM4k52IfM7uUljzYHhBWh20rJKEoRN3EZiEqDjesdb6acBDCUdBxicFqWpJsTb063gBMmELg1gmMU1XSBQPZ1CSykHuqLOcn8Nx4RGmgCt4guCzGxvxJ6fkxWM+CTjya0OLTJbFCyku4ILHqNdDyi9U1x7XOm75SQXLHKHS7uR1eAylhK8ovfhpByhpiSslAIIGtjpYpPSzwZfIIms/FFlJuED6KEgH8+cFcTpu1VnU6pMxCUy1cZakoGRPLKoD/ADCKEzCQATmKklgbXHr90W6qsC6REsKCWBs/GW5TpxKVgfwxnz+1NGzS+5oAVtYldOmWr9rKZCesu7H+HusOhgFiFQESyogEjgbueFovzE9oresrgRZ+vRXOKNbOYETElXCw1/Axjvk9VRa4XYmTVrmLbUksB1PCOj7N4eJKEp5ceZNyfWBGDbMdmsqLlzuvqE/jDbIpmAjTE8+SrvstZ4yPOzjIuQHjA7yZso6yy4+wxXXFwJEmuKTZMwN62H56xRqMT7ALcHdUb5btowUbCFJRV8EYnMsnpw/PSMo8RCkA5dSTfxtAydtY8pSUJVmuAAAzFwSWu5gMvtMgClZUgAXLW8I6yqx/I1VGM5R3kpggivRPl7hzMwVa/h0PWOdKCE6qKj0De58It4TLm9qFSQpNjvFmvq76i0K+SmxRDdJKCpygoWQSC/wseZ5xPNrUKUygSBYgCwSA7vwgDidbNVOKSkS82+QHZQ0zkngcrxKKsZciRrdZ+krx5Qzpck1cmCcao8xM1FnLseoex4hmgaEBKTNW4QkE9CRw5kOw9tYawEmxSFDkS3qYT9uajKiWlKQlBWokJDAlIGU6uRvGOU+KBPGt1liixerqkqWQShPcDoQddSCXdsvA20B4STCpLKWjPNKSmUgXCUFTqzHmo6vawbMcxK1QbSplU6WvNJVcgKKU8Gdr6Dy14RWTikyc6lJOSxmNmJVLzJC05ybAoJLAh2N4jtbHUkgrtFiKRTJpJZURmdhvA3KgX/tFEuX1JL8GgOvDUmSpUyYqTLTMVLQrslTAGSDlUU91e8NdbljwkrK9AqEiWiVKCXYLUpKVZhYrOo1fl1a5XqisW+pcE3z5iODBYJcN1h0hG7JKkyyVkAC6coSpxxzEum4s1iGtY3aqpdvsjUzSdb+N9LD2tGrQQFiWk5ApizlOlnY29FHW7RoZgsMos9w7nxu1unvGvbqy5cysrvlcs/NtHtGme+pjji2JgLDQ8wSxtZxz1v18z07ZfaBM+lKZpdaBkWSkOfoka3a783jlIV6ww7F4r2VSkKO7MGRT6F+6/mG84ZOmCStHQ6YSkSStCQN6xIc8RxvqDygnQ068pUpkklw92Hqwjafh+7KQiyQcywDcDiOJL3HnBR0sX0bjf2h3KyVUBBLStbCdmUzMwPoTbg0EjSBacihm6Ja3hwgTiGIiRNaWBlYPYXPHyvFmXtbYACxdyBd4MouS4OjPa7Au02GfNgM53FFgT3wWJFhqGGrxmzuzU2vmrkpUpBQkL7ZQcXLAKDuc282h3TrFDFdoEiqldugEIRNVlmJ3c5BAJexUlrAgsXdiI7L8nuHCVRoWUlK5wExeYMoZg6EEcMqMobm/OMrxKz0YayaV0hWxDAAhSgL5LP8AjA9FPdoeK+UBKnLPxnKPEkF4W6enZJVFEiDkVPm45RkS5DGRSidhP5Q8blU6ZUxS2WySEjeUxYOwcm+X0irtFJFemXMFTPp5SkpVlfIpX8Ac/wAyYr1M+YtNyABdmAvzfUnqXgRs/VTlBRqUJSoKUwlnMMnAk+vLwGkR+p8GhYFF3J/kFamkXMOWVNyI4snL6ML+0Dq3DkS1lJUuabaBnfmTFqsxpJAEtDkG1nux4DWxMQ19CssZk5IcXGhHIBIh43XJKfu9AOXUlHdEuV/nX6+sbU+LLYhJUtZNlZXPJgw3Y3TLkp0SZh4FVkv4ceOsWZVbNDsMqTqAnLxBHU3Ec5IP0m1bF/Ee1CnmBYOjq1PH74mpK/QH8/l4IbQ0szIFKB3SHfg+nEtrpAymkOIZtNEUmnQaoZgK0g90kA+BIhU+VilKJ0hIO5lV3dXJA7ri9uLa68YPygUaeUU/lPo1VCJUxAKggnQguhYckg3GVSQG/eiPku+jls2aWAZg9vHx4tB9a6c0+ZCR2hA3HU4HG5TvMdW6aDQTOw1SUIKnCVB0lTgEG9swAcjTged3itOmHLkbTrxe7h2fhDkixieMKn5E5puVKQN+Ykh/4UJsODuW9IqyqR43oqdzBVMkCEk6KwhYMNDGhozBjJGJkXiTnRpWFMDCgMYvDy1oYBIETIow0L9Vj/20RQMpixEbSy2hi/jVOyooykPYa/bGiMrVmKcNsqOn7M7WK+aAEOoJyku3xEkqcsSSo84tfplcwFifL/b7oVaKmMunQCLkjMCTre1vxg9IppjXsl+TA+A4+8aIrgxvss1FWpO7NDjkdQ/IxWrMaTSyFTZYGdNpajrmW4c3uQDY8GduBwVz7ixmTwfUeBihtFUqnS1oMlEuWziaWKlzU3QlG80sEO+VLtYkvBye2gwXIN2WUa6toadac57Rlkm6kg51KUSDm3QskcSo3GsfUSVlmUADfTk5A9mjgn/Z9wrPXzpx/sJTD60xTP8AyoV6x3o3UrwaM5cBY4dxKfFR87D7IommAo1KOpWAIt4wp1q6W9LRFXBqJH+J9xgrsd9FP9EzPoGMiT9Mr6RkPbENMDwmVMIM0k8ClRysdGZJ++LeEUolzJ9OQ6VJLDmQ9vt9IV6RAQrPmc6lRtcff1MNVZUgTpNQnurCXI9CPY+sIkHI78iHP7Ra1CUnKElxwOmU348Y1p8JUC6y76/7w612DNUqKTlHe6MTFqRgsqx7x+/no3tBY0Z0uBVo6C+4m3P+sEqfB3O+bcQP6wRysW0aNTOA1MLQHNsFbSYWlMpQANwWABLqGhJ/HlCjQIjoNfOCg1yCzm4SmzHrCNkyKI5EiOvwCK8m9SLD8/nSLgo1T5W7KUoCWpKpnwjdIAZwFeogTiVQyG4n2gRilQVFMsk9mJaGS9jnGZRbR8xI8onOWxWbdNpnqZuKdUrAe0M3s0SwtaMwQ3ZM5BYbz8A6dCPpGxaF6TIXPNkpHMgZR6CzwQxTBVknIysocub5U8n4AcBBvBaJCZCFZggqSFXCiku3EAqQR1CgeaWuyla4M88TjNxYMkYX2Y6x5MTBDHZ+VGaXNkr03UlRVqzkFIa9usKf6VXzBjnFnKaiw0EmN0wKk40fiEFKeuQoWN4hOLRtxZIy6ZYCokQ8eJWlIdRAEVl7Ryk2SCo9BE1FvotKcY9szEcN7VLDvcPGItk8OzAzXAyqyh3sWBcNcmI52MzUEL7IpAPxWc2/EQw7B0yqjNLQA11Noe8A6uGiuB4GNONbfcefm25LcfgvYfTJmLQlVw91LsOZLcT4mG0VGUFPZgs1uAHQHURYp9lxKI/WpzFmTl14XDm3B+sUqqRcJQpg7d4AC/FWsalKLZgaaFavlpRPUhJJCSGcMWIB09vKBOIVx7W/clIzAHTtZhAFuYRLKv4TD3jWzqiQoJCg4yhyX3XcTPhLghjY7usc82spFSUELd1rmKD2O6lEq/gVffxgOSaGjFpnVf8As84QJeHzJ5AzT5pAPHJLGUA/xFZ846YhTFR4AGOQfIPi/Z0U/OSUonWGuULQklhyJS7eMdWmVSVSVLQoKCrAiIqSfBZxfYDqi4JiWuQ9CkcQSfQkffEFQbRrWzmkSvFYPm34w0QyAPbGMiXJHkMLQtTK81U0rTKSkhml6JWniANEqYC+nOHujlhVAEguZd7Ahgq7MRqDaA0rAEpzWAI0Cr+wZ/MmL2zeMS1Tuw7TMVoKbISlIPws3JhaGq+iT+GMcuoCpUpfEjKfLnEdRMIG6Nfb14RVww/qpsslig5h+fSIv0gphwZ+V/E9OUSY8eSpOqDxtzgVV4whPd3lch+Me7ST0rIJdwC4Se8HsT14FhygEFrWCJaMo5j71HxgXZojFLsIVG0s5I7uUWy2uDqWeBOI4jmWqYrVRflFqnUiU6piyrolm/mOp8IC47XpWsEDK9gHf384aMXfImSUa9JLnzvzIf8APrFavoHpTNGslSQr/DWS/orL/MYip6tgB+eP4Qc2apu37aQTZctQI1dtAORs8LljcWh9LlePIpfyvIj1U4djM4kAgg8fHmIY6KmE3CZax3paAm3S32AHzharqRgUsQQSOtuBeGXYtjhinuy1JIfhZQ91ERmitq/E9HWT+pNOq4r76Od1tUS5BKVcWJHj5OHgWo+/5vDRjOChSiU2LvANdAtLhrGNW5M8p42ismdYBos0lOVBS3AZg2hJLNl8nPkYilYctRCQm/iBB2mwns2BVme5DEBKtCGPG2sBtBhBtgyrlMoBRJBBLk8QDa3MsPOJ8Flf95k5XGpNtBca8oJ1lAJiOoNoG0VPPkrzIAJ03rgjkeLeETjJVyWy4pp+nlMkx6oKpiio2N0pA5nXqSEf6Yf9maSZRgy5bdqpIC8m8QxJyjlckPzHSFDC8DWZgmzFbwUF7tt4F034AMGA5CO60eyy+zllK5dkpI3lK4a3SWPhDqacuA49P6Xvltsp4d25lfrQJbDvEuW4FR4HzgDjmzKkoMyWszB8YYtY6pDuwvxixtfJMspzzklSrISVK7Nxdlboykh2dwW4QtyMWnompdSkqSwy8ADqG0aKRXNozZccoLnleGugzge0Spacik5kcidB06dI5vt9jBn1K8qcspBEtHJhvK8HKk+ghlMxa5gUoukKCjwAAJJtpwhH2kxQT5xWlKUp5JDBzc+J0BPEiGmkiMLHb5G5v6uuS/CQr07UH7RHaZNN2NJJlmymClDqq59y0cP+Q056+ZJPdmyr/wAC0k/5SqO7Y/N3gOQiEY+ps1OXpUQVOVaIqkvTD92YR6p/9MazVx5IVmlzUdAoeKT/ANJMUQjBrmPYx4yCcQVe0SZakAIWUrAYk90NYJCRfLbyjJQl06kzAEg5gblmI0YDxihUEy1BswewzBiQd+WSAbPvDXjGlTOTkBN8pe4e3/tUk/wxbauzLbHpZSKoH+znp9QsfiW8oATJKklSUpG6S4fKSoaE9LEX4RdpK0TqKXMSXMpWXy1H3+kV8Zb5zmPcnICr6O1/cH1ibXDGT5BuH1i5mZ5bEHd1LjpzFoGVdPNWohSkhuCHmHpuhkJP1i/QwbocDQ+ZMxRDqy7xYG+oe5BNwbHwiKThSVKW5KVJ78tyEtZlgfEk+1hydEU+LB6Ng1zHWueGB3UtvFmOVQdkH20MLOLSwMyUoVLCVZSlZ3sxck8hpZresdWwzKE5UJ4MU/nj1N4DbU7NSZ6gkzUomAZs5+GWDftQ+gcsS1zbVoFtlUovhnM6BalEJAJUTYAOT4NrZ4OYZiPzKpSo783QSEb6i4L51OyPC55iIsVx2TTtSYYkrmLGVdQRvrfVKD8KbaBhzeLGC4WijYrWFzlgZlcEj6KSbl9SeLDzSeTc6R7Oj/piS3Ze/j/v/AljGzC50mZVTskhbFWQbwIAclagwzdUhvHWKNJhKqSRNlTMuZWWZuOQysw1IF928ENq8Z/7nND/ANmR4kj+sVtqK4FQHEykX8gW9yYlJJPgfWQcIpP+IUa4vAuYkRdq1NAuesxz5MMWkuSMjeSBa8G5rqcqLqtfmwaF8KtpFiVVqcXLjnxEMuEJabDNJIdJjE95jEMuv3GS+t49E1iHDRBpmtTSDaGSl+AufAawLw3Dq2sliYucpMtQffmFmLiyAdAzXaN6rGESEEzAFkghMsnvPa/QO5hFNWsoEsrUUJsEucouTppqSYtjhatmbLqXjl6aHWooqCnCgqpMyblUEiXcBfDNldr8CYNbEVKalXzWcpixMlepQoXKCOKCHLcCHGpflcPWwSia2Q3NR8sinhpLY04l9PleoxZY5OeLX6hrFcJWkrkTHCnykhjZtUtZiC9+BhInbJTgthlKfp5mHgRz8LR2XarD+0QJw7yGChzT8JA4kEt4HpCeQSQ1242Leeg00EauJHicxYW+QLCpcqqq1rP61EpAT9VSldoRzYol369Y6FXVGdRMcw2Bq8mJyUApzTMyFJu5lqBKtNBug3YOBHZKzZwHuK8j+MI0kx4y8sWZqohkz8qwYuV1CuWWWG68D4HjA6amHSA2W/miOZjyKfbmPYO0FgquwfJTIWha15nBK9UzEgKSGHduCwc2gRLqHBB0I06Xsf4VKDdINUmaUVy1gqCxeWm6syRmSocAoWP3QITSATil8ySykFOikKdQI/zjxtHY5enklKPIc+TieSJ9Mr6JbxTfycPBPEZOenSTrJWUn6qr8eoMUpM1VBOlKAGSYUhROtiAW5OGPnDBNpWnTpVmmJJS+jjeSfb3gN27O6EuZiyqapd1LlzACoEMSdMw4ZreengxT5BnZFySO0F5ah8QOqVDkdGOl+oKhtBSrVlITmYpSCDqSSAnLrqBfi8PeEYf8ypwgl5yxmVylg8E8ief9IWrquyqXDb6JJ2HLUBLQrLOUz5S6ZZa7E6s5+y8IG34NJIMqWoqClfrJhO/OmXdSv3U6JHnrHRK6r+aSWf9dMF/3E/cT+dI5j8oc4z5VOhNypRA8eEJklSpHt/07TNL68193/Qd8ldAldRMnTR+qloL/vE6ISeBLXPLxgftljpm1k1aCySs5QNAAwAbwAhtwykEmlElGjXPMnUmOY1waYsclKHoTEpR2pIrg1Upyk/y/P8AcJVeNKmSSlRJtBCrxczkSlHXs0A+KUgH7IWEK4RYpJ27l5H2MTDqpuaTYUM7MIo1CuAjwLvGqw+kMjznwQIExIsXHWJJU3UkMeTO/n90TSls4ItG8sObCObKY1ybSFl2lpDcVEfYIt/MwlWdRcjUn8+0TSDkTcB+HGKWKT/gfxiTZqhDfJRQIxqaVqznw8E8Pz1iSiwlKFSlVaVolTc2VrKOXKym1yl294lp5+RaVMDlLsdD4x7tJjcyqImTCN0hkgMEjiB7axWE+Nomq0nrc11X8/QM0+MUUgp7CjC1O+accxcaMDmbyIhh2BwtSpiquZYrz5Bw3jvKHR3A84XtmtkVzag9uhSJaBvcH/dB+1tOkdLpmSAAAlIACQLAJGkGKcnbEzTx4ouGPz39xvjVWhFPNK1ZUlCgT1Is3V2aFihWZtOlQH6zLMJSGDiWQFLSOI3kuALXOmi7tttIKiYEILy5ZN/pK5+A0HnFnZ+p/wDmFFLcHs5K1H90zUzFK/yqlw8ZXInlw7NMt3ba/DhkeDbUy6KslTVAEJWjMRc5Q4XoLslZIHNo+lu0dOZLKcOL2I1F+sfIBw4zpyuEpDPfTNvMHuSSTcv1JjpGynyuTaHsqeYjt5AGVISQJktIFshLBSQLMo+YZopd8nnyg4Nxfjg7WMTkzHQogHilX9dYE4ps4g3lKAP0FHXwJ084DV+N0eISe3pZyVKDOnRXgpJuk/bAJOJTk/ET43MMnQlWHf0HP/uz6j8Y9gR/xPP+kr0jIO47aHNpsbppCwJZBmMN0AkFu6c3BQZnu4sdBCzhdamYspWEyypRVLUPhWSCQeGVRFwAA9+b20SEzAnKnMSkDRyRAmdQolKPazUjklDLV5/Cn1fpE3b9oj47CW34Jpg39kQdLhiAR6FB8jBilxLPIpKkagBKv4bX8mgCdrpE6RMlLSpS2SlAAK1TAykqJIAGYJLvawHKPPk+mqm006kV30kLQPNj9oPlFV1TF76GWho5cqqnKmBJyb6HNzqRlHWwifCsQQszp8zeKFMBzWEhVugzJ9RFDHkpUtElABmjKjOHBK7JAJHwjRoBbfzRT55CJqkZUJJL5nNiVEAizgOOg4WhW9qv5N2mwvPNQStLv9wbtntKSVEkkm5sQ3QW8oF7Hn50Jql//T5VI8Zjp+x4S6jH56TlUpibhQ3sw6K/2MP2zA+bUzKsZgzzCePG/gG9IzxW6XJ7ms1cY4dmPjxQP2t2j+bp7KV+0IufoA8frcuUc/B1/OsE9psUFRPVMT3dE/VGhPjrA0Si7tZg56wrdmbHjWNIyNkLYv6+EaERiVwCrV8Mv5nEYmZFaWtvCLSJD3EC6Mksbuj28WUTwgOQxjxEuK+JHLLgXudBUNqsmm48CN0OeZGhiqtb3NyYpSJl+WntBWgoVzlpSlKlZlXIGge5fQQH3SPR01Qg5yKKjDlsTs5Kny1rnS8wJKUkuxBF2Ghbnzg5K2cpZWY9mlkqd1b58nf2i7QY6masoQhSRLzhRIDBSSkBIUklJcElgSzMWJaKxx82zBqdapxcYohn4kiTLZShuuVnr15l+EKNTtzNmhSJUtszpBupTHkB8TekL89BSlUwoM0qcm+UJe5JykqPsIryMXUBlpULStXeUnfV9VDDdHXUw7jJ/YZYzw4+fc/0ChnSqQDtpfazzcSiWRLHAzOaiL5eWrPE2zdQsKqK+adUrQgn45q7AIHJIDdB4GKtNs2E/ra5ZSDfswrNNmHkb7oPN38IhxbFlTeARLQGly091A5DmeZjnUVSDFTzy+pk6X8pAutrspIS4U4c6MGFh/WNJleXOXUhidTpw6RQWpy5jcgm/B4dKlRjyT3zcvlk1NWrlqC5aihQ4pLHwtqOkOOD/KbMSAKiX2g+mjdV5jQ+TQjgxIqe4AYMLWf11gkzqf8A8SqT/wDJ/J/WMjlLx7HBs7JtFi9RLTkSnIhi6UWT58V6/EToYUZtWVd4l+XCOxVOz8tcpQNytJCiTdiNY4xiNGqTMUheqSz8+RHQxaEuKISjzZelLKklQUUqQL8AUkZTpc8iG08YePkxw5UmVNrFWcGXJDEZj8S25D7jHPsNLzAm++yLNxIZo6RjdSopQjtMglJypCAMoHC2tvEPCykl2b9Jo8moTePsO7MU3aVXaK7soFZJ0fhf38o5PthtH282Yv6SlEA8ATb2g/8A8f1FLSTZGVKytT9qFfCSHSpBc3SCHzcYTKrFKed+0lmUv6SLjzQfujNmmpdHs6DTS00ZfU4k+Pw/n+gUmkE1aUJtmUkDjlJLPBfHcfm5PmsxJStNpivpgd0joqxPpGmAUg+eSQFAjOC/1d7y0iptTU9vUTJid7eZLcUpsG8g8JF8Es+O8l10rZVo5aVKCVqype6uQ8422gxhJUJci0lDAHjMOpUSeD/nlbp8Rp6VRYdupSCHswKg3lr1MBqDB5s5+zS4Fio2SPPn0EUjGuWYNRn3tKBM73iNUWZtF2W4VpURq3DpEC0xLp0epF74KRvIXdjpBulSEp1hfRFhSiRYm3CFkjtrkrXYYXNHOBGKVechI0ERISTreIABnLaR0UkTnGXF+WT0ZRfPm0OXK3e4O/B9Yefk9ryVmUeAKk9LgEe4PrCzs3sxMq17u6hPeWdB0A+I9I6ZhmDy6YhEseKjqo8yYZJ3YmXLFY3B9i5jeEzKiqnzJTpMoJlgqAMtViqYlSblQOcDu6jiY0n1k2kpZZ7GXImzSUqSkBu6AVAJsDYak6mN8T2qkUq1op5YWpSiZi3spV3dVysuTA+mql18xBnKBYqEuWgcWBUo8kgZXJOrRVyt0jFDA4L6k1wQ4XLJICR+WhooNll1GcCdMllKFK3OYFgTqHLcRBLCcAtoG56D11V4D1h12boUIExQGgZ9Be5ZPDQRXK/S2YsLamqPnespVIWoLzZgb5tX6vrFKsXumHv5Tp4VUgBrD24PCDWaRmhyellk2uQVHojyNxGg802mEPYMOWsaRhMYkRwD149jyMjjj6aqMR3TdgBx5Nx5COV7WV0ufOzSxugMCbP5Hk7Rbq8TnzEZFEtoWAD+LawLNApQNi4isVRNuy3sBQmdiNPK4ZlF+WSWtSf8yUwxbTJmSpikzElKuo9weI6iM+SehbEpaizhExhydJjqe2NDKnSSicgKHB9R1B1B6iEyRcnR6v8AT9f/AGtpq0/zPmvEsTKizwLJh0xrYG5Mlf8ACv7lD7x5wqVmFTZP7SWpPXUfzC0ZXBx7PR/uo53aZBJnKQXSWLEeoY+xIg5gK5MlC6iapJWgHs5eZiSx9zw84Agxi5YUGhU1fIcmNyg1B0wYtW9yDm3LpDNVYhOTTyZBR2KQh2FisEneVxDtp6xUw7DpkpIqiEFKV5UhRuosbhOrCxa0a1mIrnKzzFFR+wcgOAiuSXwedpMDUrkiqlLGJ0S1KICUlROgAcnwAg7huxc2anMv9Wng4dRHhw84dMBwKXTo3Q6jqo6np0HSJpNmyWohjTS5EZGxk/LmVlTySbnzawg1gewYXLCpqlBTvlSQzciWNz0MN65bhopy5hlq6Q+1GJ6mfg57tPhXzVbJfIsHK+o5jy59RFbAsGNVUJRLBCLZi3dSNSepu3WHTbrDxPp847yLj7/Vvsi7QU8nC6YFf7RVy3eWttByAdv94G0os0pU+30g5LkyqaWEhpctHMt4kniTrChifyhpC/1MvM2ilFvPKzt5iFrHcdXVzQpQAayUpe1/c316CPBgExKe0nNKlgOSssSOSU6knRusByb4iVWnhBb8z5/n5nqNnZ0xIWcqEquCtQS45tyhj2DwhMuomTs6ZoRLyApukrJBVlPxJHdfQnNyhCFFUVK8wlzJhVoWJDcBmNgAPKOmbB4YUSlpcKLhAKdDlDkDmy1rvxi2PGlJGHPqZ5Yy8IcqWq7R+f50g0J4k0a1cSSfYfhASmpQguTpyLep4eGsQfKHiXZ4elrZgNLd5UU1LWykZNJG8ls5Pj1d209a+ZgDX90xeJeB2JadHD+bt9h9IywXJuzPgHpjaPCg8jHgjQYTDG0eAR6Y4BpmjI9aMjjjrOMUpkTcpdlXSenXwipKrgLuS9jb38jDbtLRdvLSlKV9oMynABTutuu7uQ5Fmt1hHM7KoAndNrh2PhFIO0JJD78l1Kfn4VZhLWRe57ofwvDxtfOYNCz8lvZiesA5iiUd4gaKUiwItqNHMGNs5m+0G90jqqIn1BvFcp53iaeoREgt1ECY8AZWbI082+XIrmi3+XT2hcxHYWdLvLImDl3VehsfWH5MviNIlCYzOKZvx6mcPJxqsp1pOUpUCeBBH2ww7A4a8xapks7oGUqFgX4PZ2hlxarlzCqUS4SQ78DYsPaLuEEFBA0GkBRopk1DnzRbJcR7INohUtoFVu1MmSDvZ1fRQXPmdBDGZRcnSD4MLOK7XyEKIBKyNcgt6kgHyeFbF9qJ09wTkR9FPH6x+L7OkVpWBzFJCjlQk6GYoJfwe8JuvhGyOmUVuyMNzttwQyZTg/SV9oAgViGLrqpuecpkpAcgWQgasOf2kiIEy5EnemzEzTwlyS7/AFl6JHqYlNV86Qx7OlpkquEgqUtQa3NZAI6BxrB2t99A+tjx8YlciCbtEiX/AMrLKD/ezGVM/hHdR4i8VqQzQpNTMBXchBmurMptQD3gl35O0EE1VNJ/Yyc6/pz2U3UIFvOCFLgM+rabNXlSdCQ5I/dSGCUwXJVUSccMm/qZnx9oInY7PmOFTVMdQCwPkGEdS2cmdjSSkMxygqsxc3OY66nQQBwvZGTKUF3WpJtm0fwH3wTrs+bKXAYFuYIcHrFcEG5WyGtzRcFGC8l2oxblf7B4RS+VucUy5Et+6EgjwT+MTYZRZ5stOrrS/gC59gYVflFxnt6tYeyCw++O1VWkieiTqUmKwMNuyOyyKoIkTXAnqDqT3kgaEeh9YWKKn7SYlHM38Br7R1z5OqELrUEWTKSpZ8hlHuoQMMeHJh1M+VFEdV8l1BQS5sypmT1jspqQoyQZaCUsF5cqt8ByCSz8BHBgI+tNtZaqihqJctiZkmYE8iVILMfvj5PUlgxDEH05gwkJXYs4tJWQqjBHhjYCKEj2MjIyOOPpCQqz8RY/7Qn7X4ARmmpSAh3Uzu795+WmjQxbJVEtdMjILpFg5e2qSeYLj0i7U1Hbo7JSGKypPZgpJCAbrUdVJum5Yi9uQjLbI5q0I2zu1EyjRPnIAVuy0kHi6uer7vM+EdBxbGEVUiRUy9JiA44pULKSeoMc6qdmZqKKtIGZMtSHI+j3kq6jW8LtJjk1FMnsllJlqII1BSq4cG2rjzjnk2z+w9SGjhm08XF+rn/b4f4HQp+sQhMJ9Ht6rSagHqix9Dr6iClPtnTnUqT4pP3PBlNMxrT5I+BklZhoX6H8YnRPexDHkYAytsqX+8I/hV+ERVu3MgDcSqYeFso8yb+0T3L5KRwZH1Fi7i81SKucpaFJQVAuPqpDnxZ+kNGz9ckIUoqGUB3ezRz/ABjEFVU0k5UEnmQOAGY+Qu0RpoFhLKXLBtuiYkv1LHL5vAvyiix87ZcfaEMdx+ZULNymX8KODcH5mKdFhkyb3UluKjZI5uo2iylUumTnmZJk34JQIUB+9NIe3JPH7KUyfU1hOZRKBqTuy0ePC3K5gKDfLL5NVDG9mJWWJlZKkWlkTp3BTPLQf3Qf2iuR0iCZg1TOPaTt1/jnqy+QBuB0aJZVQiRaTvL4zlC/hLSe4OpuekVVZ5hfeWed1GDuUeES+hPL6srLErB5Cf2tRmP0ZKX9Fqt7RpNPaLCZaCAAyUJdTD7SXck8zBLAtmpk1YK0lEsak2J6AG/nDxTUqJYZCQkdB+Xgcy7GTx4PbyxUwjYtSiFT91P0R3j4n4ft8IcLJYAABIYAaNo0V6/FJclOaYrKOHEk9ALmAdRtvKHcSpZ/lHrr7QUlEjKWTM7oM41igp5JXxNkDmo6emphpxtMtNNRn4kyUy1PqciU6nxc/wAUckq8WMwidPYgOJUvgpXh9EFnJ1Zod1Y+Kilkkq3xmzBn3khjxsCWPmIpifrRPNirG0u13+yC+GVQlSp9QdJSCEt9JX9AfWOP1E0rWpai5USSfGHPGNqBPo6enk7oUFLmkG73sWN2IAbiG6wuVuArlyxMzIMssynIJcJPcIf4xE8nqm2HE1CG0v7M0dlTOJsPAa+/2R0XYWp35qHZUyUUhXWxYfwhR8oTMICexSlJBYX8dTr1MEKszBLRLk5jNWsZQm6nB3crcXv5xqcaw7fkxKTlm3HSFKmE5GZKlqQECzIRIDJB4ArbSEj5V6Sl17GX2tnWEgKUeaiO9pxhyw2qmyEJFaUGqEpSiEEslBb9pwKywFrBlMY4ztdjRqJ6lE2FhHmpPdR6tpxuhZrhumzwOlyyogJBJPABz6CCzQx11KullSkKlLllScxJQUFRU5Aci7DhGqL8GPIvImfMJn92v+RX4RkMfzuZ9Ieg/CPIpRAcdj8U7Cf2aiMkws/AL/BWnpDvPpUpAV2ZmGwBfuhVlFtFbpIIPIcYQdpcK7KYSAAg7ySOZOg5kHTo0O2zteZsvJM76d0v8QIsq41I93hcn/pHQ+GAsbx9UmSUICE009SpCwSS0sJy5t45kKQVLudW0PBDq9np9KubLWnMkhiUbwcFwW11HKH35ScNIoyoDuzEkkfvboJ8TlEc2rMXqJRRMExRCkgEL3gCAzXuHDGx4GGcFOKZow6meF0gWpMYlUXf03KnTAZ8soeylSj7lJB9i/jBEUNATaqPO4a3iUs/SIuDN8dXjfPQHTeNi+guTYNzgw+Gy3eZMmEcAD6AgAe8UU7SSpSiqRIZXwqmKKsvUJ0fzhfpso9fBJoYsLwSUlKZcxCTNyBSgdQCbPyiDEdjUqLylBP7qnPodfWAOz+OdnPmTpuZalpYkM5JIJJfwEGZ22aOCF+bD7zDtJcGKE8r9SB9Rs2mQkLmoUoPfs1sknhmdOZL6W9o0EyZUFMqWkJSO7LRZKealczzUYOUO1kmYCmYMr2ZV0keP4wSpTLl/swkA8UtfzGsc035DDIsd3HkqUOy8qUHW0xXF+6PAcfOCKSBYMB0tAyv2kkpVlzuRqwJ9xaKEza6WO6lSj5Afj7QOEK98+WNoWwgXiW0cqTuk5lfRTf1OghXm47UT3ybqf3beqz+IgbKrJconMgTl/W3B5jvH2g230DZGPM3+BYxCtmVUwqyk8AlIJyjl/WNJtF2IecwPCWCM6uTt3E9T6R7OxOqmhkgy0cBLTkT/N/WKHzVrkgnxCn9H94G1eSjzyqopL7yxIpVTXnTCES06HQEjuy5Y4/7veLVEVKSSCQ4I8jrAysnKUzklrB+A5AcB0EEZC8ksHmw9YMm1yTxtNOPjsjlFUpToOUgguwIto4LgwQnYguq7JBAK0BYATZwd4m5bMWuXawblEE1DxLgyxLnoUdHY+dvvhU+Q5IcDThtGUS0o4tfqTc+5hw2XQhM2bObNMp0pEq+hWFpUrqQB7npABA3k+UD5tYpJUpJIKi1jrfQxqzJuNIwYWk7Y21mJBcie6wuclC7u6hoVA8WsPQRyOfrD1SAIkzKud/apXIlHVS1kDOr6qQMpJ4luEI09NzGGEWuJHp5JxlzE1pCywWzBJBbmx0PQx0n/juRUyiibJZWUujdCFHiyVHswSW3lB9dNY5zRy1KJyEZr2LXYaX49ARESq1T2ABHJx/tDNNsWEox7Y/fo+V/9ir/APpk/wDVGQjfpSo/vJ3/AO1X4xkCsnyPvw/COmbXd2R9cfYYkwP/AJwf4Q/1mMjIs/aeeuw7tj/4dWf4cv8A81EcQxv9kPrj/SuPIyLYfYJP3C+qPRHkZACemMjIyOOCdD/y8z66fuioYyMiMuz0cH/zPBBGj/Yq84yMgIaXQPj2MjIA5Zxr9lJ8PuibZb9qPARkZFP8Tz/82S7T/tE+P3QPGkZGQ66IvsjXpF+Z+zT4iMjInPwacHktS9I0GsZGRE1Mf+I8YCz+6r633RkZG+Z5EBm2/wD/AA3CfP8A0Rziv76vExkZGSXZuj7SCj76fERNV/t5n+J98ZGRTH0TydEkZGRkVMx//9k="/>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103" name="Picture 7"/>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755158" y="3962398"/>
            <a:ext cx="1411069" cy="1411069"/>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24" name="Rectangle 9"/>
          <p:cNvSpPr>
            <a:spLocks noChangeArrowheads="1"/>
          </p:cNvSpPr>
          <p:nvPr/>
        </p:nvSpPr>
        <p:spPr bwMode="auto">
          <a:xfrm>
            <a:off x="1600200" y="5437522"/>
            <a:ext cx="1720983" cy="92333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algn="ctr"/>
            <a:r>
              <a:rPr lang="en-US" dirty="0"/>
              <a:t>Zakiuddin Shehzan Mohammed</a:t>
            </a:r>
          </a:p>
        </p:txBody>
      </p:sp>
      <p:pic>
        <p:nvPicPr>
          <p:cNvPr id="4104" name="Picture 8"/>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438665" y="3958769"/>
            <a:ext cx="1370218" cy="1411069"/>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26" name="Rectangle 9"/>
          <p:cNvSpPr>
            <a:spLocks noChangeArrowheads="1"/>
          </p:cNvSpPr>
          <p:nvPr/>
        </p:nvSpPr>
        <p:spPr bwMode="auto">
          <a:xfrm>
            <a:off x="3556952" y="5437522"/>
            <a:ext cx="1133644"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r>
              <a:rPr lang="en-US" dirty="0" smtClean="0"/>
              <a:t>Gundeep</a:t>
            </a:r>
            <a:endParaRPr lang="en-US" dirty="0"/>
          </a:p>
          <a:p>
            <a:pPr algn="ctr"/>
            <a:r>
              <a:rPr lang="en-US" dirty="0" smtClean="0"/>
              <a:t>Singh</a:t>
            </a:r>
            <a:endParaRPr lang="en-US" dirty="0"/>
          </a:p>
        </p:txBody>
      </p:sp>
      <p:sp>
        <p:nvSpPr>
          <p:cNvPr id="27" name="Rectangle 9"/>
          <p:cNvSpPr>
            <a:spLocks noChangeArrowheads="1"/>
          </p:cNvSpPr>
          <p:nvPr/>
        </p:nvSpPr>
        <p:spPr bwMode="auto">
          <a:xfrm>
            <a:off x="5029400" y="5437522"/>
            <a:ext cx="1460234"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algn="ctr"/>
            <a:r>
              <a:rPr lang="en-US" dirty="0" smtClean="0"/>
              <a:t>Seunghoon </a:t>
            </a:r>
            <a:r>
              <a:rPr lang="en-US" dirty="0"/>
              <a:t>Park</a:t>
            </a:r>
          </a:p>
        </p:txBody>
      </p:sp>
      <p:pic>
        <p:nvPicPr>
          <p:cNvPr id="4107" name="Picture 11"/>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229489" y="3962399"/>
            <a:ext cx="1060056" cy="1411068"/>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2" name="Rectangle 1"/>
          <p:cNvSpPr/>
          <p:nvPr/>
        </p:nvSpPr>
        <p:spPr>
          <a:xfrm>
            <a:off x="7043737" y="3946372"/>
            <a:ext cx="2085911" cy="2169825"/>
          </a:xfrm>
          <a:prstGeom prst="rect">
            <a:avLst/>
          </a:prstGeom>
        </p:spPr>
        <p:txBody>
          <a:bodyPr wrap="square">
            <a:spAutoFit/>
          </a:bodyPr>
          <a:lstStyle/>
          <a:p>
            <a:pPr eaLnBrk="1" hangingPunct="1">
              <a:spcBef>
                <a:spcPct val="30000"/>
              </a:spcBef>
              <a:defRPr/>
            </a:pPr>
            <a:r>
              <a:rPr lang="en-US" dirty="0"/>
              <a:t>Nop Jiarathanakul</a:t>
            </a:r>
          </a:p>
          <a:p>
            <a:pPr eaLnBrk="1" hangingPunct="1">
              <a:spcBef>
                <a:spcPct val="30000"/>
              </a:spcBef>
              <a:defRPr/>
            </a:pPr>
            <a:r>
              <a:rPr lang="en-US" dirty="0"/>
              <a:t>Uriah Baalke</a:t>
            </a:r>
          </a:p>
          <a:p>
            <a:pPr eaLnBrk="1" hangingPunct="1">
              <a:spcBef>
                <a:spcPct val="30000"/>
              </a:spcBef>
              <a:defRPr/>
            </a:pPr>
            <a:r>
              <a:rPr lang="en-US" dirty="0"/>
              <a:t>Collin Boots</a:t>
            </a:r>
          </a:p>
          <a:p>
            <a:pPr eaLnBrk="1" hangingPunct="1">
              <a:spcBef>
                <a:spcPct val="30000"/>
              </a:spcBef>
              <a:defRPr/>
            </a:pPr>
            <a:r>
              <a:rPr lang="en-US" dirty="0"/>
              <a:t>Yuqin Shao</a:t>
            </a:r>
          </a:p>
          <a:p>
            <a:pPr eaLnBrk="1" hangingPunct="1">
              <a:spcBef>
                <a:spcPct val="30000"/>
              </a:spcBef>
              <a:defRPr/>
            </a:pPr>
            <a:r>
              <a:rPr lang="en-US" dirty="0"/>
              <a:t>Sijie Tian</a:t>
            </a:r>
          </a:p>
          <a:p>
            <a:pPr eaLnBrk="1" hangingPunct="1">
              <a:spcBef>
                <a:spcPct val="30000"/>
              </a:spcBef>
              <a:defRPr/>
            </a:pPr>
            <a:r>
              <a:rPr lang="en-US" dirty="0"/>
              <a:t>Rohith Chandran</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p:txBody>
          <a:bodyPr/>
          <a:lstStyle/>
          <a:p>
            <a:pPr eaLnBrk="1" hangingPunct="1"/>
            <a:r>
              <a:rPr lang="en-US" dirty="0" smtClean="0"/>
              <a:t>Prerequisites</a:t>
            </a:r>
          </a:p>
        </p:txBody>
      </p:sp>
      <p:sp>
        <p:nvSpPr>
          <p:cNvPr id="12291" name="Content Placeholder 2"/>
          <p:cNvSpPr>
            <a:spLocks noGrp="1"/>
          </p:cNvSpPr>
          <p:nvPr>
            <p:ph idx="1"/>
          </p:nvPr>
        </p:nvSpPr>
        <p:spPr/>
        <p:txBody>
          <a:bodyPr/>
          <a:lstStyle/>
          <a:p>
            <a:pPr eaLnBrk="1" hangingPunct="1"/>
            <a:r>
              <a:rPr lang="en-US" b="1" dirty="0"/>
              <a:t>Passion for computer </a:t>
            </a:r>
            <a:r>
              <a:rPr lang="en-US" b="1" dirty="0" smtClean="0"/>
              <a:t>graphics</a:t>
            </a:r>
          </a:p>
          <a:p>
            <a:pPr eaLnBrk="1" hangingPunct="1"/>
            <a:r>
              <a:rPr lang="en-US" dirty="0" smtClean="0">
                <a:solidFill>
                  <a:schemeClr val="bg1">
                    <a:lumMod val="85000"/>
                  </a:schemeClr>
                </a:solidFill>
              </a:rPr>
              <a:t>CIS 460/560. </a:t>
            </a:r>
            <a:r>
              <a:rPr lang="en-US" dirty="0">
                <a:solidFill>
                  <a:schemeClr val="bg1">
                    <a:lumMod val="85000"/>
                  </a:schemeClr>
                </a:solidFill>
              </a:rPr>
              <a:t>Preferably received an </a:t>
            </a:r>
            <a:r>
              <a:rPr lang="en-US" dirty="0" smtClean="0">
                <a:solidFill>
                  <a:schemeClr val="bg1">
                    <a:lumMod val="85000"/>
                  </a:schemeClr>
                </a:solidFill>
              </a:rPr>
              <a:t>A</a:t>
            </a:r>
          </a:p>
          <a:p>
            <a:pPr eaLnBrk="1" hangingPunct="1"/>
            <a:r>
              <a:rPr lang="en-US" dirty="0" smtClean="0">
                <a:solidFill>
                  <a:schemeClr val="bg1">
                    <a:lumMod val="85000"/>
                  </a:schemeClr>
                </a:solidFill>
              </a:rPr>
              <a:t>Strong C or C++</a:t>
            </a:r>
          </a:p>
          <a:p>
            <a:pPr eaLnBrk="1" hangingPunct="1"/>
            <a:r>
              <a:rPr lang="en-US" dirty="0" smtClean="0">
                <a:solidFill>
                  <a:schemeClr val="bg1">
                    <a:lumMod val="85000"/>
                  </a:schemeClr>
                </a:solidFill>
              </a:rPr>
              <a:t>Also useful: CIS </a:t>
            </a:r>
            <a:r>
              <a:rPr lang="en-US" dirty="0">
                <a:solidFill>
                  <a:schemeClr val="bg1">
                    <a:lumMod val="85000"/>
                  </a:schemeClr>
                </a:solidFill>
              </a:rPr>
              <a:t>371 or CIS </a:t>
            </a:r>
            <a:r>
              <a:rPr lang="en-US" dirty="0" smtClean="0">
                <a:solidFill>
                  <a:schemeClr val="bg1">
                    <a:lumMod val="85000"/>
                  </a:schemeClr>
                </a:solidFill>
              </a:rPr>
              <a:t>501</a:t>
            </a:r>
          </a:p>
          <a:p>
            <a:pPr marL="0" indent="0" eaLnBrk="1" hangingPunct="1">
              <a:buNone/>
            </a:pPr>
            <a:endParaRPr lang="en-US" dirty="0"/>
          </a:p>
          <a:p>
            <a:pPr eaLnBrk="1" hangingPunct="1"/>
            <a:r>
              <a:rPr lang="en-US" dirty="0" smtClean="0"/>
              <a:t>I don’t check </a:t>
            </a:r>
            <a:r>
              <a:rPr lang="en-US" dirty="0" err="1" smtClean="0"/>
              <a:t>prereqs</a:t>
            </a:r>
            <a:endParaRPr lang="en-US" dirty="0"/>
          </a:p>
          <a:p>
            <a:pPr eaLnBrk="1" hangingPunct="1"/>
            <a:endParaRPr lang="en-US" dirty="0" smtClean="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pPr eaLnBrk="1" hangingPunct="1"/>
            <a:r>
              <a:rPr lang="en-US" smtClean="0"/>
              <a:t>Course Website</a:t>
            </a:r>
          </a:p>
        </p:txBody>
      </p:sp>
      <p:sp>
        <p:nvSpPr>
          <p:cNvPr id="9219" name="Content Placeholder 2"/>
          <p:cNvSpPr>
            <a:spLocks noGrp="1"/>
          </p:cNvSpPr>
          <p:nvPr>
            <p:ph idx="1"/>
          </p:nvPr>
        </p:nvSpPr>
        <p:spPr/>
        <p:txBody>
          <a:bodyPr/>
          <a:lstStyle/>
          <a:p>
            <a:pPr eaLnBrk="1" hangingPunct="1">
              <a:defRPr/>
            </a:pPr>
            <a:r>
              <a:rPr lang="en-US" sz="2800" dirty="0" smtClean="0">
                <a:hlinkClick r:id="rId2"/>
              </a:rPr>
              <a:t>http://www.seas.upenn.edu/~cis565/</a:t>
            </a:r>
            <a:endParaRPr lang="en-US" sz="2800" dirty="0" smtClean="0"/>
          </a:p>
          <a:p>
            <a:pPr marL="0" indent="0" eaLnBrk="1" hangingPunct="1">
              <a:buFont typeface="Wingdings" pitchFamily="2" charset="2"/>
              <a:buNone/>
              <a:defRPr/>
            </a:pPr>
            <a:endParaRPr lang="en-US" sz="2800" dirty="0" smtClean="0"/>
          </a:p>
          <a:p>
            <a:pPr eaLnBrk="1" hangingPunct="1">
              <a:defRPr/>
            </a:pPr>
            <a:r>
              <a:rPr lang="en-US" sz="2800" dirty="0" smtClean="0"/>
              <a:t>Schedule, reading, slides, projects, etc.</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Pixel">
  <a:themeElements>
    <a:clrScheme name="Pixel 12">
      <a:dk1>
        <a:srgbClr val="000000"/>
      </a:dk1>
      <a:lt1>
        <a:srgbClr val="FFFFFF"/>
      </a:lt1>
      <a:dk2>
        <a:srgbClr val="000000"/>
      </a:dk2>
      <a:lt2>
        <a:srgbClr val="00007D"/>
      </a:lt2>
      <a:accent1>
        <a:srgbClr val="9999FF"/>
      </a:accent1>
      <a:accent2>
        <a:srgbClr val="9999CC"/>
      </a:accent2>
      <a:accent3>
        <a:srgbClr val="FFFFFF"/>
      </a:accent3>
      <a:accent4>
        <a:srgbClr val="000000"/>
      </a:accent4>
      <a:accent5>
        <a:srgbClr val="CACAFF"/>
      </a:accent5>
      <a:accent6>
        <a:srgbClr val="8A8AB9"/>
      </a:accent6>
      <a:hlink>
        <a:srgbClr val="666699"/>
      </a:hlink>
      <a:folHlink>
        <a:srgbClr val="CCCCE6"/>
      </a:folHlink>
    </a:clrScheme>
    <a:fontScheme name="Pixe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Pixel 1">
        <a:dk1>
          <a:srgbClr val="0066FF"/>
        </a:dk1>
        <a:lt1>
          <a:srgbClr val="FFFFFF"/>
        </a:lt1>
        <a:dk2>
          <a:srgbClr val="000066"/>
        </a:dk2>
        <a:lt2>
          <a:srgbClr val="FFFFFF"/>
        </a:lt2>
        <a:accent1>
          <a:srgbClr val="6699FF"/>
        </a:accent1>
        <a:accent2>
          <a:srgbClr val="3333FF"/>
        </a:accent2>
        <a:accent3>
          <a:srgbClr val="AAAAB8"/>
        </a:accent3>
        <a:accent4>
          <a:srgbClr val="DADADA"/>
        </a:accent4>
        <a:accent5>
          <a:srgbClr val="B8CAFF"/>
        </a:accent5>
        <a:accent6>
          <a:srgbClr val="2D2DE7"/>
        </a:accent6>
        <a:hlink>
          <a:srgbClr val="FFCC00"/>
        </a:hlink>
        <a:folHlink>
          <a:srgbClr val="0000CC"/>
        </a:folHlink>
      </a:clrScheme>
      <a:clrMap bg1="dk2" tx1="lt1" bg2="dk1" tx2="lt2" accent1="accent1" accent2="accent2" accent3="accent3" accent4="accent4" accent5="accent5" accent6="accent6" hlink="hlink" folHlink="folHlink"/>
    </a:extraClrScheme>
    <a:extraClrScheme>
      <a:clrScheme name="Pixel 2">
        <a:dk1>
          <a:srgbClr val="009999"/>
        </a:dk1>
        <a:lt1>
          <a:srgbClr val="FFFFFF"/>
        </a:lt1>
        <a:dk2>
          <a:srgbClr val="334B49"/>
        </a:dk2>
        <a:lt2>
          <a:srgbClr val="FFFFFF"/>
        </a:lt2>
        <a:accent1>
          <a:srgbClr val="33CCCC"/>
        </a:accent1>
        <a:accent2>
          <a:srgbClr val="008080"/>
        </a:accent2>
        <a:accent3>
          <a:srgbClr val="ADB1B1"/>
        </a:accent3>
        <a:accent4>
          <a:srgbClr val="DADADA"/>
        </a:accent4>
        <a:accent5>
          <a:srgbClr val="ADE2E2"/>
        </a:accent5>
        <a:accent6>
          <a:srgbClr val="007373"/>
        </a:accent6>
        <a:hlink>
          <a:srgbClr val="FFCC00"/>
        </a:hlink>
        <a:folHlink>
          <a:srgbClr val="006666"/>
        </a:folHlink>
      </a:clrScheme>
      <a:clrMap bg1="dk2" tx1="lt1" bg2="dk1" tx2="lt2" accent1="accent1" accent2="accent2" accent3="accent3" accent4="accent4" accent5="accent5" accent6="accent6" hlink="hlink" folHlink="folHlink"/>
    </a:extraClrScheme>
    <a:extraClrScheme>
      <a:clrScheme name="Pixel 3">
        <a:dk1>
          <a:srgbClr val="006699"/>
        </a:dk1>
        <a:lt1>
          <a:srgbClr val="FFFFFF"/>
        </a:lt1>
        <a:dk2>
          <a:srgbClr val="333399"/>
        </a:dk2>
        <a:lt2>
          <a:srgbClr val="FFFFFF"/>
        </a:lt2>
        <a:accent1>
          <a:srgbClr val="0099CC"/>
        </a:accent1>
        <a:accent2>
          <a:srgbClr val="0386AF"/>
        </a:accent2>
        <a:accent3>
          <a:srgbClr val="ADADCA"/>
        </a:accent3>
        <a:accent4>
          <a:srgbClr val="DADADA"/>
        </a:accent4>
        <a:accent5>
          <a:srgbClr val="AACAE2"/>
        </a:accent5>
        <a:accent6>
          <a:srgbClr val="02799E"/>
        </a:accent6>
        <a:hlink>
          <a:srgbClr val="FFCC00"/>
        </a:hlink>
        <a:folHlink>
          <a:srgbClr val="6699FF"/>
        </a:folHlink>
      </a:clrScheme>
      <a:clrMap bg1="dk2" tx1="lt1" bg2="dk1" tx2="lt2" accent1="accent1" accent2="accent2" accent3="accent3" accent4="accent4" accent5="accent5" accent6="accent6" hlink="hlink" folHlink="folHlink"/>
    </a:extraClrScheme>
    <a:extraClrScheme>
      <a:clrScheme name="Pixel 4">
        <a:dk1>
          <a:srgbClr val="008080"/>
        </a:dk1>
        <a:lt1>
          <a:srgbClr val="FFFFFF"/>
        </a:lt1>
        <a:dk2>
          <a:srgbClr val="2F978D"/>
        </a:dk2>
        <a:lt2>
          <a:srgbClr val="FFFFFF"/>
        </a:lt2>
        <a:accent1>
          <a:srgbClr val="0099FF"/>
        </a:accent1>
        <a:accent2>
          <a:srgbClr val="009999"/>
        </a:accent2>
        <a:accent3>
          <a:srgbClr val="ADC9C5"/>
        </a:accent3>
        <a:accent4>
          <a:srgbClr val="DADADA"/>
        </a:accent4>
        <a:accent5>
          <a:srgbClr val="AACAFF"/>
        </a:accent5>
        <a:accent6>
          <a:srgbClr val="008A8A"/>
        </a:accent6>
        <a:hlink>
          <a:srgbClr val="FFFFCC"/>
        </a:hlink>
        <a:folHlink>
          <a:srgbClr val="70CAC6"/>
        </a:folHlink>
      </a:clrScheme>
      <a:clrMap bg1="dk2" tx1="lt1" bg2="dk1" tx2="lt2" accent1="accent1" accent2="accent2" accent3="accent3" accent4="accent4" accent5="accent5" accent6="accent6" hlink="hlink" folHlink="folHlink"/>
    </a:extraClrScheme>
    <a:extraClrScheme>
      <a:clrScheme name="Pixel 5">
        <a:dk1>
          <a:srgbClr val="822504"/>
        </a:dk1>
        <a:lt1>
          <a:srgbClr val="FFFFFF"/>
        </a:lt1>
        <a:dk2>
          <a:srgbClr val="330000"/>
        </a:dk2>
        <a:lt2>
          <a:srgbClr val="FFFFFF"/>
        </a:lt2>
        <a:accent1>
          <a:srgbClr val="FF9900"/>
        </a:accent1>
        <a:accent2>
          <a:srgbClr val="9E2A06"/>
        </a:accent2>
        <a:accent3>
          <a:srgbClr val="ADAAAA"/>
        </a:accent3>
        <a:accent4>
          <a:srgbClr val="DADADA"/>
        </a:accent4>
        <a:accent5>
          <a:srgbClr val="FFCAAA"/>
        </a:accent5>
        <a:accent6>
          <a:srgbClr val="8F2505"/>
        </a:accent6>
        <a:hlink>
          <a:srgbClr val="FF3300"/>
        </a:hlink>
        <a:folHlink>
          <a:srgbClr val="7C0704"/>
        </a:folHlink>
      </a:clrScheme>
      <a:clrMap bg1="dk2" tx1="lt1" bg2="dk1" tx2="lt2" accent1="accent1" accent2="accent2" accent3="accent3" accent4="accent4" accent5="accent5" accent6="accent6" hlink="hlink" folHlink="folHlink"/>
    </a:extraClrScheme>
    <a:extraClrScheme>
      <a:clrScheme name="Pixel 6">
        <a:dk1>
          <a:srgbClr val="336600"/>
        </a:dk1>
        <a:lt1>
          <a:srgbClr val="FFFFFF"/>
        </a:lt1>
        <a:dk2>
          <a:srgbClr val="4A7911"/>
        </a:dk2>
        <a:lt2>
          <a:srgbClr val="FFFFFF"/>
        </a:lt2>
        <a:accent1>
          <a:srgbClr val="666633"/>
        </a:accent1>
        <a:accent2>
          <a:srgbClr val="669900"/>
        </a:accent2>
        <a:accent3>
          <a:srgbClr val="B1BEAA"/>
        </a:accent3>
        <a:accent4>
          <a:srgbClr val="DADADA"/>
        </a:accent4>
        <a:accent5>
          <a:srgbClr val="B8B8AD"/>
        </a:accent5>
        <a:accent6>
          <a:srgbClr val="5C8A00"/>
        </a:accent6>
        <a:hlink>
          <a:srgbClr val="FFCC00"/>
        </a:hlink>
        <a:folHlink>
          <a:srgbClr val="99CC00"/>
        </a:folHlink>
      </a:clrScheme>
      <a:clrMap bg1="dk2" tx1="lt1" bg2="dk1" tx2="lt2" accent1="accent1" accent2="accent2" accent3="accent3" accent4="accent4" accent5="accent5" accent6="accent6" hlink="hlink" folHlink="folHlink"/>
    </a:extraClrScheme>
    <a:extraClrScheme>
      <a:clrScheme name="Pixel 7">
        <a:dk1>
          <a:srgbClr val="000000"/>
        </a:dk1>
        <a:lt1>
          <a:srgbClr val="FFFFFF"/>
        </a:lt1>
        <a:dk2>
          <a:srgbClr val="000000"/>
        </a:dk2>
        <a:lt2>
          <a:srgbClr val="CC3300"/>
        </a:lt2>
        <a:accent1>
          <a:srgbClr val="FFCC00"/>
        </a:accent1>
        <a:accent2>
          <a:srgbClr val="CC6600"/>
        </a:accent2>
        <a:accent3>
          <a:srgbClr val="FFFFFF"/>
        </a:accent3>
        <a:accent4>
          <a:srgbClr val="000000"/>
        </a:accent4>
        <a:accent5>
          <a:srgbClr val="FFE2AA"/>
        </a:accent5>
        <a:accent6>
          <a:srgbClr val="B95C00"/>
        </a:accent6>
        <a:hlink>
          <a:srgbClr val="663300"/>
        </a:hlink>
        <a:folHlink>
          <a:srgbClr val="CC9900"/>
        </a:folHlink>
      </a:clrScheme>
      <a:clrMap bg1="lt1" tx1="dk1" bg2="lt2" tx2="dk2" accent1="accent1" accent2="accent2" accent3="accent3" accent4="accent4" accent5="accent5" accent6="accent6" hlink="hlink" folHlink="folHlink"/>
    </a:extraClrScheme>
    <a:extraClrScheme>
      <a:clrScheme name="Pixel 8">
        <a:dk1>
          <a:srgbClr val="003300"/>
        </a:dk1>
        <a:lt1>
          <a:srgbClr val="FFFFFF"/>
        </a:lt1>
        <a:dk2>
          <a:srgbClr val="000000"/>
        </a:dk2>
        <a:lt2>
          <a:srgbClr val="336600"/>
        </a:lt2>
        <a:accent1>
          <a:srgbClr val="CCCC00"/>
        </a:accent1>
        <a:accent2>
          <a:srgbClr val="669900"/>
        </a:accent2>
        <a:accent3>
          <a:srgbClr val="FFFFFF"/>
        </a:accent3>
        <a:accent4>
          <a:srgbClr val="002A00"/>
        </a:accent4>
        <a:accent5>
          <a:srgbClr val="E2E2AA"/>
        </a:accent5>
        <a:accent6>
          <a:srgbClr val="5C8A00"/>
        </a:accent6>
        <a:hlink>
          <a:srgbClr val="333300"/>
        </a:hlink>
        <a:folHlink>
          <a:srgbClr val="99CC00"/>
        </a:folHlink>
      </a:clrScheme>
      <a:clrMap bg1="lt1" tx1="dk1" bg2="lt2" tx2="dk2" accent1="accent1" accent2="accent2" accent3="accent3" accent4="accent4" accent5="accent5" accent6="accent6" hlink="hlink" folHlink="folHlink"/>
    </a:extraClrScheme>
    <a:extraClrScheme>
      <a:clrScheme name="Pixel 9">
        <a:dk1>
          <a:srgbClr val="000000"/>
        </a:dk1>
        <a:lt1>
          <a:srgbClr val="FFFFFF"/>
        </a:lt1>
        <a:dk2>
          <a:srgbClr val="000000"/>
        </a:dk2>
        <a:lt2>
          <a:srgbClr val="440044"/>
        </a:lt2>
        <a:accent1>
          <a:srgbClr val="FFCCCC"/>
        </a:accent1>
        <a:accent2>
          <a:srgbClr val="790571"/>
        </a:accent2>
        <a:accent3>
          <a:srgbClr val="FFFFFF"/>
        </a:accent3>
        <a:accent4>
          <a:srgbClr val="000000"/>
        </a:accent4>
        <a:accent5>
          <a:srgbClr val="FFE2E2"/>
        </a:accent5>
        <a:accent6>
          <a:srgbClr val="6D0466"/>
        </a:accent6>
        <a:hlink>
          <a:srgbClr val="993366"/>
        </a:hlink>
        <a:folHlink>
          <a:srgbClr val="9F839F"/>
        </a:folHlink>
      </a:clrScheme>
      <a:clrMap bg1="lt1" tx1="dk1" bg2="lt2" tx2="dk2" accent1="accent1" accent2="accent2" accent3="accent3" accent4="accent4" accent5="accent5" accent6="accent6" hlink="hlink" folHlink="folHlink"/>
    </a:extraClrScheme>
    <a:extraClrScheme>
      <a:clrScheme name="Pixel 10">
        <a:dk1>
          <a:srgbClr val="000000"/>
        </a:dk1>
        <a:lt1>
          <a:srgbClr val="FFFFFF"/>
        </a:lt1>
        <a:dk2>
          <a:srgbClr val="000000"/>
        </a:dk2>
        <a:lt2>
          <a:srgbClr val="FF9900"/>
        </a:lt2>
        <a:accent1>
          <a:srgbClr val="FFCC99"/>
        </a:accent1>
        <a:accent2>
          <a:srgbClr val="FBA313"/>
        </a:accent2>
        <a:accent3>
          <a:srgbClr val="FFFFFF"/>
        </a:accent3>
        <a:accent4>
          <a:srgbClr val="000000"/>
        </a:accent4>
        <a:accent5>
          <a:srgbClr val="FFE2CA"/>
        </a:accent5>
        <a:accent6>
          <a:srgbClr val="E39310"/>
        </a:accent6>
        <a:hlink>
          <a:srgbClr val="CC3300"/>
        </a:hlink>
        <a:folHlink>
          <a:srgbClr val="FCC66E"/>
        </a:folHlink>
      </a:clrScheme>
      <a:clrMap bg1="lt1" tx1="dk1" bg2="lt2" tx2="dk2" accent1="accent1" accent2="accent2" accent3="accent3" accent4="accent4" accent5="accent5" accent6="accent6" hlink="hlink" folHlink="folHlink"/>
    </a:extraClrScheme>
    <a:extraClrScheme>
      <a:clrScheme name="Pixel 11">
        <a:dk1>
          <a:srgbClr val="000000"/>
        </a:dk1>
        <a:lt1>
          <a:srgbClr val="FFFFFF"/>
        </a:lt1>
        <a:dk2>
          <a:srgbClr val="000000"/>
        </a:dk2>
        <a:lt2>
          <a:srgbClr val="779F92"/>
        </a:lt2>
        <a:accent1>
          <a:srgbClr val="33CCCC"/>
        </a:accent1>
        <a:accent2>
          <a:srgbClr val="9DC2D7"/>
        </a:accent2>
        <a:accent3>
          <a:srgbClr val="FFFFFF"/>
        </a:accent3>
        <a:accent4>
          <a:srgbClr val="000000"/>
        </a:accent4>
        <a:accent5>
          <a:srgbClr val="ADE2E2"/>
        </a:accent5>
        <a:accent6>
          <a:srgbClr val="8EB0C3"/>
        </a:accent6>
        <a:hlink>
          <a:srgbClr val="006666"/>
        </a:hlink>
        <a:folHlink>
          <a:srgbClr val="CCCCFF"/>
        </a:folHlink>
      </a:clrScheme>
      <a:clrMap bg1="lt1" tx1="dk1" bg2="lt2" tx2="dk2" accent1="accent1" accent2="accent2" accent3="accent3" accent4="accent4" accent5="accent5" accent6="accent6" hlink="hlink" folHlink="folHlink"/>
    </a:extraClrScheme>
    <a:extraClrScheme>
      <a:clrScheme name="Pixel 12">
        <a:dk1>
          <a:srgbClr val="000000"/>
        </a:dk1>
        <a:lt1>
          <a:srgbClr val="FFFFFF"/>
        </a:lt1>
        <a:dk2>
          <a:srgbClr val="000000"/>
        </a:dk2>
        <a:lt2>
          <a:srgbClr val="00007D"/>
        </a:lt2>
        <a:accent1>
          <a:srgbClr val="9999FF"/>
        </a:accent1>
        <a:accent2>
          <a:srgbClr val="9999CC"/>
        </a:accent2>
        <a:accent3>
          <a:srgbClr val="FFFFFF"/>
        </a:accent3>
        <a:accent4>
          <a:srgbClr val="000000"/>
        </a:accent4>
        <a:accent5>
          <a:srgbClr val="CACAFF"/>
        </a:accent5>
        <a:accent6>
          <a:srgbClr val="8A8AB9"/>
        </a:accent6>
        <a:hlink>
          <a:srgbClr val="666699"/>
        </a:hlink>
        <a:folHlink>
          <a:srgbClr val="CCCCE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Pixel</Template>
  <TotalTime>9732</TotalTime>
  <Words>2234</Words>
  <Application>Microsoft Office PowerPoint</Application>
  <PresentationFormat>On-screen Show (4:3)</PresentationFormat>
  <Paragraphs>531</Paragraphs>
  <Slides>52</Slides>
  <Notes>42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52</vt:i4>
      </vt:variant>
    </vt:vector>
  </HeadingPairs>
  <TitlesOfParts>
    <vt:vector size="58" baseType="lpstr">
      <vt:lpstr>Arial</vt:lpstr>
      <vt:lpstr>Arial Black</vt:lpstr>
      <vt:lpstr>Courier New</vt:lpstr>
      <vt:lpstr>Times New Roman</vt:lpstr>
      <vt:lpstr>Wingdings</vt:lpstr>
      <vt:lpstr>Pixel</vt:lpstr>
      <vt:lpstr>GPU Programming and Architecture:  Course Overview</vt:lpstr>
      <vt:lpstr>Lectures</vt:lpstr>
      <vt:lpstr>About Me</vt:lpstr>
      <vt:lpstr>About Me</vt:lpstr>
      <vt:lpstr>About Me</vt:lpstr>
      <vt:lpstr>Teaching Assistant </vt:lpstr>
      <vt:lpstr>CIS 565 Hall of Fame</vt:lpstr>
      <vt:lpstr>Prerequisites</vt:lpstr>
      <vt:lpstr>Course Website</vt:lpstr>
      <vt:lpstr>Google Group</vt:lpstr>
      <vt:lpstr>PowerPoint Presentation</vt:lpstr>
      <vt:lpstr>PowerPoint Presentation</vt:lpstr>
      <vt:lpstr>Completely Optional Books</vt:lpstr>
      <vt:lpstr>Course Topics</vt:lpstr>
      <vt:lpstr>Course Topics</vt:lpstr>
      <vt:lpstr>Course Topics</vt:lpstr>
      <vt:lpstr>Course Topics</vt:lpstr>
      <vt:lpstr>Course Topics</vt:lpstr>
      <vt:lpstr>Course Topics</vt:lpstr>
      <vt:lpstr>Course Topics</vt:lpstr>
      <vt:lpstr>Course Topics</vt:lpstr>
      <vt:lpstr>Doarama</vt:lpstr>
      <vt:lpstr>Turbulenz</vt:lpstr>
      <vt:lpstr>Unreal 3</vt:lpstr>
      <vt:lpstr>Course Topics</vt:lpstr>
      <vt:lpstr>AMD Toyshop Demo</vt:lpstr>
      <vt:lpstr>AMD Leo Demo</vt:lpstr>
      <vt:lpstr>GPU Compute + Rendering</vt:lpstr>
      <vt:lpstr>Course Topics</vt:lpstr>
      <vt:lpstr>Course Topics</vt:lpstr>
      <vt:lpstr>Course Topics</vt:lpstr>
      <vt:lpstr>Guest Lectures</vt:lpstr>
      <vt:lpstr>Tentative: Hackathon</vt:lpstr>
      <vt:lpstr>New: Profiling Lab</vt:lpstr>
      <vt:lpstr>Grading</vt:lpstr>
      <vt:lpstr>Projects</vt:lpstr>
      <vt:lpstr>Projects</vt:lpstr>
      <vt:lpstr>Projects</vt:lpstr>
      <vt:lpstr>Projects</vt:lpstr>
      <vt:lpstr>Projects</vt:lpstr>
      <vt:lpstr>Final Projects</vt:lpstr>
      <vt:lpstr>Fall 2012 Final Projects</vt:lpstr>
      <vt:lpstr>Ray Marching Distance Fields</vt:lpstr>
      <vt:lpstr>Procedural Infinite City</vt:lpstr>
      <vt:lpstr>Water</vt:lpstr>
      <vt:lpstr>Deferred Shading</vt:lpstr>
      <vt:lpstr>Particle Fluid Simulation</vt:lpstr>
      <vt:lpstr>On Interviews…</vt:lpstr>
      <vt:lpstr>Intensity</vt:lpstr>
      <vt:lpstr> Academic Integrity</vt:lpstr>
      <vt:lpstr>Closing Thoughts</vt:lpstr>
      <vt:lpstr>Reminders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CozzDogg</dc:creator>
  <cp:lastModifiedBy>pjcozzi</cp:lastModifiedBy>
  <cp:revision>116</cp:revision>
  <cp:lastPrinted>2012-09-05T18:36:18Z</cp:lastPrinted>
  <dcterms:created xsi:type="dcterms:W3CDTF">2011-01-14T02:17:40Z</dcterms:created>
  <dcterms:modified xsi:type="dcterms:W3CDTF">2014-09-08T00:00:02Z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6</vt:i4>
  </property>
</Properties>
</file>

<file path=docProps/thumbnail.jpeg>
</file>